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Raleway"/>
      <p:regular r:id="rId28"/>
      <p:bold r:id="rId29"/>
      <p:italic r:id="rId30"/>
      <p:boldItalic r:id="rId31"/>
    </p:embeddedFont>
    <p:embeddedFont>
      <p:font typeface="Lato"/>
      <p:regular r:id="rId32"/>
      <p:bold r:id="rId33"/>
      <p:italic r:id="rId34"/>
      <p:boldItalic r:id="rId35"/>
    </p:embeddedFont>
    <p:embeddedFont>
      <p:font typeface="Ex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8ADE4BA-A1BD-4E7A-9883-8975AB41CD98}">
  <a:tblStyle styleId="{08ADE4BA-A1BD-4E7A-9883-8975AB41CD98}"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aleway-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5.xml"/><Relationship Id="rId33" Type="http://schemas.openxmlformats.org/officeDocument/2006/relationships/font" Target="fonts/Lato-bold.fntdata"/><Relationship Id="rId10" Type="http://schemas.openxmlformats.org/officeDocument/2006/relationships/slide" Target="slides/slide4.xml"/><Relationship Id="rId32" Type="http://schemas.openxmlformats.org/officeDocument/2006/relationships/font" Target="fonts/Lato-regular.fntdata"/><Relationship Id="rId13" Type="http://schemas.openxmlformats.org/officeDocument/2006/relationships/slide" Target="slides/slide7.xml"/><Relationship Id="rId35" Type="http://schemas.openxmlformats.org/officeDocument/2006/relationships/font" Target="fonts/Lato-boldItalic.fntdata"/><Relationship Id="rId12" Type="http://schemas.openxmlformats.org/officeDocument/2006/relationships/slide" Target="slides/slide6.xml"/><Relationship Id="rId34" Type="http://schemas.openxmlformats.org/officeDocument/2006/relationships/font" Target="fonts/Lato-italic.fntdata"/><Relationship Id="rId15" Type="http://schemas.openxmlformats.org/officeDocument/2006/relationships/slide" Target="slides/slide9.xml"/><Relationship Id="rId37" Type="http://schemas.openxmlformats.org/officeDocument/2006/relationships/font" Target="fonts/Exo-bold.fntdata"/><Relationship Id="rId14" Type="http://schemas.openxmlformats.org/officeDocument/2006/relationships/slide" Target="slides/slide8.xml"/><Relationship Id="rId36" Type="http://schemas.openxmlformats.org/officeDocument/2006/relationships/font" Target="fonts/Exo-regular.fntdata"/><Relationship Id="rId17" Type="http://schemas.openxmlformats.org/officeDocument/2006/relationships/slide" Target="slides/slide11.xml"/><Relationship Id="rId39" Type="http://schemas.openxmlformats.org/officeDocument/2006/relationships/font" Target="fonts/Exo-boldItalic.fntdata"/><Relationship Id="rId16" Type="http://schemas.openxmlformats.org/officeDocument/2006/relationships/slide" Target="slides/slide10.xml"/><Relationship Id="rId38" Type="http://schemas.openxmlformats.org/officeDocument/2006/relationships/font" Target="fonts/Ex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3b1e076fe3_2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3b1e076fe3_2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Hello everyone!</a:t>
            </a:r>
            <a:endParaRPr>
              <a:solidFill>
                <a:schemeClr val="dk1"/>
              </a:solidFill>
            </a:endParaRPr>
          </a:p>
          <a:p>
            <a:pPr indent="0" lvl="0" marL="0" rtl="0" algn="l">
              <a:spcBef>
                <a:spcPts val="0"/>
              </a:spcBef>
              <a:spcAft>
                <a:spcPts val="0"/>
              </a:spcAft>
              <a:buNone/>
            </a:pPr>
            <a:r>
              <a:rPr lang="en">
                <a:solidFill>
                  <a:schemeClr val="dk1"/>
                </a:solidFill>
              </a:rPr>
              <a:t>Welcome to our Project Presentation for CS 6120.</a:t>
            </a:r>
            <a:endParaRPr>
              <a:solidFill>
                <a:schemeClr val="dk1"/>
              </a:solidFill>
            </a:endParaRPr>
          </a:p>
          <a:p>
            <a:pPr indent="0" lvl="0" marL="0" rtl="0" algn="l">
              <a:spcBef>
                <a:spcPts val="0"/>
              </a:spcBef>
              <a:spcAft>
                <a:spcPts val="0"/>
              </a:spcAft>
              <a:buNone/>
            </a:pPr>
            <a:r>
              <a:rPr lang="en">
                <a:solidFill>
                  <a:schemeClr val="dk1"/>
                </a:solidFill>
              </a:rPr>
              <a:t>The topic for out project is “</a:t>
            </a:r>
            <a:r>
              <a:rPr b="1" lang="en">
                <a:solidFill>
                  <a:schemeClr val="dk1"/>
                </a:solidFill>
              </a:rPr>
              <a:t>Question-Answering model using BERT and its derivatives</a:t>
            </a: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The Group Members are Soham Shinde, Omkar Pradhan and Shuchita Mishra.</a:t>
            </a: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4453fd98bd_2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4453fd98bd_2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Explain Transformer 2sentences 30 secs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4453fd98bd_2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4453fd98bd_2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basic idea is to make use of only attention and recurrence to handle dependencies between input and output.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Encoder part comprises a Multi-Head Attention layer followed by Feed Forward Neural Network layer. The Decoder part is like that of an encoder with an additional Multi-Head Attention layer.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Encoder to encoder and then Decoder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Attention is softmax </a:t>
            </a:r>
            <a:r>
              <a:rPr lang="en"/>
              <a:t>function</a:t>
            </a:r>
            <a:r>
              <a:rPr lang="en"/>
              <a:t> of </a:t>
            </a:r>
            <a:r>
              <a:rPr lang="en" sz="1200">
                <a:solidFill>
                  <a:schemeClr val="dk1"/>
                </a:solidFill>
              </a:rPr>
              <a:t>Query , key and value vectors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4453fd98bd_2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4453fd98bd_2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MLM is done by hiding a word in a sentence and then predicting what word using its context.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 sz="1200">
                <a:solidFill>
                  <a:schemeClr val="dk1"/>
                </a:solidFill>
              </a:rPr>
              <a:t>NSP determines the type of relationship between the two given sentences. It can be logical, sequential, or simply random.</a:t>
            </a:r>
            <a:endParaRPr sz="1200">
              <a:solidFill>
                <a:schemeClr val="dk1"/>
              </a:solidFill>
            </a:endParaRPr>
          </a:p>
          <a:p>
            <a:pPr indent="0" lvl="0" marL="0" rtl="0" algn="just">
              <a:lnSpc>
                <a:spcPct val="138000"/>
              </a:lnSpc>
              <a:spcBef>
                <a:spcPts val="1200"/>
              </a:spcBef>
              <a:spcAft>
                <a:spcPts val="0"/>
              </a:spcAft>
              <a:buClr>
                <a:schemeClr val="dk1"/>
              </a:buClr>
              <a:buSzPts val="1100"/>
              <a:buFont typeface="Arial"/>
              <a:buNone/>
            </a:pPr>
            <a:r>
              <a:rPr lang="en" sz="1200">
                <a:solidFill>
                  <a:schemeClr val="dk1"/>
                </a:solidFill>
              </a:rPr>
              <a:t>Eventually, BERT model, Masked LM and Next Sentence Prediction are trained together with the objective of minimum combined loss.</a:t>
            </a:r>
            <a:endParaRPr sz="1200">
              <a:solidFill>
                <a:schemeClr val="dk1"/>
              </a:solidFill>
            </a:endParaRPr>
          </a:p>
          <a:p>
            <a:pPr indent="0" lvl="0" marL="0" rtl="0" algn="l">
              <a:spcBef>
                <a:spcPts val="1200"/>
              </a:spcBef>
              <a:spcAft>
                <a:spcPts val="0"/>
              </a:spcAft>
              <a:buNone/>
            </a:pPr>
            <a:r>
              <a:t/>
            </a:r>
            <a:endParaRPr sz="12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44459d35b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44459d35b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4453fd98bd_2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4453fd98bd_2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Developed by google in 2019 </a:t>
            </a:r>
            <a:endParaRPr/>
          </a:p>
          <a:p>
            <a:pPr indent="0" lvl="0" marL="0" rtl="0" algn="l">
              <a:spcBef>
                <a:spcPts val="0"/>
              </a:spcBef>
              <a:spcAft>
                <a:spcPts val="0"/>
              </a:spcAft>
              <a:buNone/>
            </a:pPr>
            <a:r>
              <a:rPr lang="en"/>
              <a:t>For bert the input and hidden layer embeddings have same size. But in case of Albert they are separated.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4453fd98bd_2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4453fd98bd_2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Exo"/>
              <a:buChar char="●"/>
            </a:pPr>
            <a:r>
              <a:rPr lang="en" sz="1200">
                <a:solidFill>
                  <a:schemeClr val="dk1"/>
                </a:solidFill>
                <a:latin typeface="Exo"/>
                <a:ea typeface="Exo"/>
                <a:cs typeface="Exo"/>
                <a:sym typeface="Exo"/>
              </a:rPr>
              <a:t>The main results we want to have are the answers after reading the comprehension questions based on the provided paragraph</a:t>
            </a:r>
            <a:endParaRPr sz="1200">
              <a:solidFill>
                <a:schemeClr val="dk1"/>
              </a:solidFill>
              <a:latin typeface="Exo"/>
              <a:ea typeface="Exo"/>
              <a:cs typeface="Exo"/>
              <a:sym typeface="Exo"/>
            </a:endParaRPr>
          </a:p>
          <a:p>
            <a:pPr indent="-304800" lvl="0" marL="457200" rtl="0" algn="l">
              <a:lnSpc>
                <a:spcPct val="115000"/>
              </a:lnSpc>
              <a:spcBef>
                <a:spcPts val="0"/>
              </a:spcBef>
              <a:spcAft>
                <a:spcPts val="0"/>
              </a:spcAft>
              <a:buClr>
                <a:schemeClr val="dk1"/>
              </a:buClr>
              <a:buSzPts val="1200"/>
              <a:buFont typeface="Exo"/>
              <a:buChar char="●"/>
            </a:pPr>
            <a:r>
              <a:rPr lang="en" sz="1200">
                <a:solidFill>
                  <a:schemeClr val="dk1"/>
                </a:solidFill>
                <a:latin typeface="Exo"/>
                <a:ea typeface="Exo"/>
                <a:cs typeface="Exo"/>
                <a:sym typeface="Exo"/>
              </a:rPr>
              <a:t>So we will aim to get the correct solution to the sentence and then elicit the correct response from the sentence once we completed it.</a:t>
            </a:r>
            <a:endParaRPr sz="1200">
              <a:solidFill>
                <a:schemeClr val="dk1"/>
              </a:solidFill>
              <a:latin typeface="Exo"/>
              <a:ea typeface="Exo"/>
              <a:cs typeface="Exo"/>
              <a:sym typeface="Exo"/>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4453fd98bd_2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4453fd98bd_2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Exo"/>
              <a:buChar char="●"/>
            </a:pPr>
            <a:r>
              <a:rPr lang="en" sz="1200">
                <a:solidFill>
                  <a:schemeClr val="dk1"/>
                </a:solidFill>
                <a:latin typeface="Exo"/>
                <a:ea typeface="Exo"/>
                <a:cs typeface="Exo"/>
                <a:sym typeface="Exo"/>
              </a:rPr>
              <a:t>The main results we want to have are the answers after reading the comprehension questions based on the provided paragraph</a:t>
            </a:r>
            <a:endParaRPr sz="1200">
              <a:solidFill>
                <a:schemeClr val="dk1"/>
              </a:solidFill>
              <a:latin typeface="Exo"/>
              <a:ea typeface="Exo"/>
              <a:cs typeface="Exo"/>
              <a:sym typeface="Exo"/>
            </a:endParaRPr>
          </a:p>
          <a:p>
            <a:pPr indent="-304800" lvl="0" marL="457200" rtl="0" algn="l">
              <a:lnSpc>
                <a:spcPct val="115000"/>
              </a:lnSpc>
              <a:spcBef>
                <a:spcPts val="0"/>
              </a:spcBef>
              <a:spcAft>
                <a:spcPts val="0"/>
              </a:spcAft>
              <a:buClr>
                <a:schemeClr val="dk1"/>
              </a:buClr>
              <a:buSzPts val="1200"/>
              <a:buFont typeface="Exo"/>
              <a:buChar char="●"/>
            </a:pPr>
            <a:r>
              <a:rPr lang="en" sz="1200">
                <a:solidFill>
                  <a:schemeClr val="dk1"/>
                </a:solidFill>
                <a:latin typeface="Exo"/>
                <a:ea typeface="Exo"/>
                <a:cs typeface="Exo"/>
                <a:sym typeface="Exo"/>
              </a:rPr>
              <a:t>So we will aim to get the correct solution to the sentence and then elicit the correct response from the sentence once we completed it.</a:t>
            </a:r>
            <a:endParaRPr sz="1200">
              <a:solidFill>
                <a:schemeClr val="dk1"/>
              </a:solidFill>
              <a:latin typeface="Exo"/>
              <a:ea typeface="Exo"/>
              <a:cs typeface="Exo"/>
              <a:sym typeface="Exo"/>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4453fd98bd_2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4453fd98bd_2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 main obs </a:t>
            </a:r>
            <a:endParaRPr/>
          </a:p>
          <a:p>
            <a:pPr indent="-317500" lvl="0" marL="457200" rtl="0" algn="l">
              <a:spcBef>
                <a:spcPts val="0"/>
              </a:spcBef>
              <a:spcAft>
                <a:spcPts val="0"/>
              </a:spcAft>
              <a:buSzPts val="1400"/>
              <a:buAutoNum type="arabicPeriod"/>
            </a:pPr>
            <a:r>
              <a:rPr lang="en"/>
              <a:t>W2v ans sif answers are similar in most of the cases </a:t>
            </a:r>
            <a:endParaRPr/>
          </a:p>
          <a:p>
            <a:pPr indent="-317500" lvl="0" marL="457200" rtl="0" algn="l">
              <a:spcBef>
                <a:spcPts val="0"/>
              </a:spcBef>
              <a:spcAft>
                <a:spcPts val="0"/>
              </a:spcAft>
              <a:buClr>
                <a:schemeClr val="dk1"/>
              </a:buClr>
              <a:buSzPts val="1400"/>
              <a:buAutoNum type="arabicPeriod"/>
            </a:pPr>
            <a:r>
              <a:rPr lang="en">
                <a:solidFill>
                  <a:schemeClr val="dk1"/>
                </a:solidFill>
              </a:rPr>
              <a:t>W2v and SIF generate larger answers whereas bert gives concise answers.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4453fd98bd_2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4453fd98bd_2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Exo"/>
              <a:buChar char="●"/>
            </a:pPr>
            <a:r>
              <a:rPr lang="en" sz="1200">
                <a:solidFill>
                  <a:schemeClr val="dk1"/>
                </a:solidFill>
                <a:latin typeface="Exo"/>
                <a:ea typeface="Exo"/>
                <a:cs typeface="Exo"/>
                <a:sym typeface="Exo"/>
              </a:rPr>
              <a:t>The main results we want to have are the answers after reading the comprehension questions based on the provided paragraph</a:t>
            </a:r>
            <a:endParaRPr sz="1200">
              <a:solidFill>
                <a:schemeClr val="dk1"/>
              </a:solidFill>
              <a:latin typeface="Exo"/>
              <a:ea typeface="Exo"/>
              <a:cs typeface="Exo"/>
              <a:sym typeface="Exo"/>
            </a:endParaRPr>
          </a:p>
          <a:p>
            <a:pPr indent="-304800" lvl="0" marL="457200" rtl="0" algn="l">
              <a:lnSpc>
                <a:spcPct val="115000"/>
              </a:lnSpc>
              <a:spcBef>
                <a:spcPts val="0"/>
              </a:spcBef>
              <a:spcAft>
                <a:spcPts val="0"/>
              </a:spcAft>
              <a:buClr>
                <a:schemeClr val="dk1"/>
              </a:buClr>
              <a:buSzPts val="1200"/>
              <a:buFont typeface="Exo"/>
              <a:buChar char="●"/>
            </a:pPr>
            <a:r>
              <a:rPr lang="en" sz="1200">
                <a:solidFill>
                  <a:schemeClr val="dk1"/>
                </a:solidFill>
                <a:latin typeface="Exo"/>
                <a:ea typeface="Exo"/>
                <a:cs typeface="Exo"/>
                <a:sym typeface="Exo"/>
              </a:rPr>
              <a:t>So we will aim to get the correct solution to the sentence and then elicit the correct response from the sentence once we completed it.</a:t>
            </a:r>
            <a:endParaRPr sz="1200">
              <a:solidFill>
                <a:schemeClr val="dk1"/>
              </a:solidFill>
              <a:latin typeface="Exo"/>
              <a:ea typeface="Exo"/>
              <a:cs typeface="Exo"/>
              <a:sym typeface="Ex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3b1e076fe3_2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3b1e076fe3_2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4453fd98b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4453fd98b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Through the course of this presentation, we will go over *READ SLIDE*</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4453fd98bd_2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4453fd98bd_2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3b1e076fe3_2_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3b1e076fe3_2_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Question Answering Systems allow a user to express a question in natural language and get an immediate and brief response. This is why it is an important problem in Natural Language Processing.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QnA systems are used in various application across the fields of business, education and lifestyle. For eg. </a:t>
            </a:r>
            <a:r>
              <a:rPr b="1" lang="en">
                <a:solidFill>
                  <a:schemeClr val="dk1"/>
                </a:solidFill>
              </a:rPr>
              <a:t>search engines and phone conversational interfaces</a:t>
            </a:r>
            <a:endParaRPr b="1">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rPr lang="en">
                <a:solidFill>
                  <a:schemeClr val="dk1"/>
                </a:solidFill>
              </a:rPr>
              <a:t>They enable us to properly use the huge amounts of information </a:t>
            </a:r>
            <a:r>
              <a:rPr lang="en">
                <a:solidFill>
                  <a:schemeClr val="dk1"/>
                </a:solidFill>
              </a:rPr>
              <a:t>available and answer queries posted in form of natural language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Most importantly, the help in saving time and effort by eliminating the need to scan the entire the corpus of documents</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Exo"/>
                <a:ea typeface="Exo"/>
                <a:cs typeface="Exo"/>
                <a:sym typeface="Exo"/>
              </a:rPr>
              <a:t>The input to </a:t>
            </a:r>
            <a:r>
              <a:rPr lang="en" sz="1200">
                <a:solidFill>
                  <a:schemeClr val="dk1"/>
                </a:solidFill>
                <a:latin typeface="Exo"/>
                <a:ea typeface="Exo"/>
                <a:cs typeface="Exo"/>
                <a:sym typeface="Exo"/>
              </a:rPr>
              <a:t>this</a:t>
            </a:r>
            <a:r>
              <a:rPr lang="en" sz="1200">
                <a:solidFill>
                  <a:schemeClr val="dk1"/>
                </a:solidFill>
                <a:latin typeface="Exo"/>
                <a:ea typeface="Exo"/>
                <a:cs typeface="Exo"/>
                <a:sym typeface="Exo"/>
              </a:rPr>
              <a:t> system is a question in natural language and output is a relevant answer in response</a:t>
            </a:r>
            <a:endParaRPr sz="1200">
              <a:solidFill>
                <a:schemeClr val="dk1"/>
              </a:solidFill>
              <a:latin typeface="Exo"/>
              <a:ea typeface="Exo"/>
              <a:cs typeface="Exo"/>
              <a:sym typeface="Exo"/>
            </a:endParaRPr>
          </a:p>
          <a:p>
            <a:pPr indent="0" lvl="0" marL="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0" rtl="0" algn="l">
              <a:lnSpc>
                <a:spcPct val="115000"/>
              </a:lnSpc>
              <a:spcBef>
                <a:spcPts val="0"/>
              </a:spcBef>
              <a:spcAft>
                <a:spcPts val="0"/>
              </a:spcAft>
              <a:buNone/>
            </a:pPr>
            <a:r>
              <a:rPr lang="en" sz="1200">
                <a:solidFill>
                  <a:schemeClr val="dk1"/>
                </a:solidFill>
                <a:latin typeface="Exo"/>
                <a:ea typeface="Exo"/>
                <a:cs typeface="Exo"/>
                <a:sym typeface="Exo"/>
              </a:rPr>
              <a:t>We should </a:t>
            </a:r>
            <a:r>
              <a:rPr lang="en" sz="1200">
                <a:solidFill>
                  <a:schemeClr val="dk1"/>
                </a:solidFill>
                <a:latin typeface="Exo"/>
                <a:ea typeface="Exo"/>
                <a:cs typeface="Exo"/>
                <a:sym typeface="Exo"/>
              </a:rPr>
              <a:t>remember</a:t>
            </a:r>
            <a:r>
              <a:rPr lang="en" sz="1200">
                <a:solidFill>
                  <a:schemeClr val="dk1"/>
                </a:solidFill>
                <a:latin typeface="Exo"/>
                <a:ea typeface="Exo"/>
                <a:cs typeface="Exo"/>
                <a:sym typeface="Exo"/>
              </a:rPr>
              <a:t> that ….</a:t>
            </a:r>
            <a:endParaRPr sz="1200">
              <a:solidFill>
                <a:schemeClr val="dk1"/>
              </a:solidFill>
              <a:latin typeface="Exo"/>
              <a:ea typeface="Exo"/>
              <a:cs typeface="Exo"/>
              <a:sym typeface="Exo"/>
            </a:endParaRPr>
          </a:p>
          <a:p>
            <a:pPr indent="0" lvl="0" marL="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0" rtl="0" algn="l">
              <a:lnSpc>
                <a:spcPct val="115000"/>
              </a:lnSpc>
              <a:spcBef>
                <a:spcPts val="0"/>
              </a:spcBef>
              <a:spcAft>
                <a:spcPts val="0"/>
              </a:spcAft>
              <a:buNone/>
            </a:pPr>
            <a:r>
              <a:rPr lang="en" sz="1200">
                <a:solidFill>
                  <a:schemeClr val="dk1"/>
                </a:solidFill>
                <a:latin typeface="Exo"/>
                <a:ea typeface="Exo"/>
                <a:cs typeface="Exo"/>
                <a:sym typeface="Exo"/>
              </a:rPr>
              <a:t>Read</a:t>
            </a:r>
            <a:endParaRPr sz="1200">
              <a:solidFill>
                <a:schemeClr val="dk1"/>
              </a:solidFill>
              <a:latin typeface="Exo"/>
              <a:ea typeface="Exo"/>
              <a:cs typeface="Exo"/>
              <a:sym typeface="Exo"/>
            </a:endParaRPr>
          </a:p>
          <a:p>
            <a:pPr indent="0" lvl="0" marL="45720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45720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45720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45720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45720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45720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45720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45720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45720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45720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317500" lvl="0" marL="457200" rtl="0" algn="l">
              <a:lnSpc>
                <a:spcPct val="115000"/>
              </a:lnSpc>
              <a:spcBef>
                <a:spcPts val="0"/>
              </a:spcBef>
              <a:spcAft>
                <a:spcPts val="0"/>
              </a:spcAft>
              <a:buClr>
                <a:schemeClr val="dk1"/>
              </a:buClr>
              <a:buSzPts val="1400"/>
              <a:buFont typeface="Exo"/>
              <a:buChar char="●"/>
            </a:pPr>
            <a:r>
              <a:rPr lang="en" sz="1200">
                <a:solidFill>
                  <a:schemeClr val="dk1"/>
                </a:solidFill>
                <a:latin typeface="Exo"/>
                <a:ea typeface="Exo"/>
                <a:cs typeface="Exo"/>
                <a:sym typeface="Exo"/>
              </a:rPr>
              <a:t>The main results we want to have are the answers after reading the comprehension questions based on the provided paragraph</a:t>
            </a:r>
            <a:endParaRPr sz="1200">
              <a:solidFill>
                <a:schemeClr val="dk1"/>
              </a:solidFill>
              <a:latin typeface="Exo"/>
              <a:ea typeface="Exo"/>
              <a:cs typeface="Exo"/>
              <a:sym typeface="Exo"/>
            </a:endParaRPr>
          </a:p>
          <a:p>
            <a:pPr indent="-304800" lvl="0" marL="457200" rtl="0" algn="l">
              <a:lnSpc>
                <a:spcPct val="115000"/>
              </a:lnSpc>
              <a:spcBef>
                <a:spcPts val="0"/>
              </a:spcBef>
              <a:spcAft>
                <a:spcPts val="0"/>
              </a:spcAft>
              <a:buClr>
                <a:schemeClr val="dk1"/>
              </a:buClr>
              <a:buSzPts val="1200"/>
              <a:buFont typeface="Exo"/>
              <a:buChar char="●"/>
            </a:pPr>
            <a:r>
              <a:rPr lang="en" sz="1200">
                <a:solidFill>
                  <a:schemeClr val="dk1"/>
                </a:solidFill>
                <a:latin typeface="Exo"/>
                <a:ea typeface="Exo"/>
                <a:cs typeface="Exo"/>
                <a:sym typeface="Exo"/>
              </a:rPr>
              <a:t>So we will aim to get the correct solution to the sentence and then elicit the correct response from the sentence once we completed it.</a:t>
            </a:r>
            <a:endParaRPr sz="1200">
              <a:solidFill>
                <a:schemeClr val="dk1"/>
              </a:solidFill>
              <a:latin typeface="Exo"/>
              <a:ea typeface="Exo"/>
              <a:cs typeface="Exo"/>
              <a:sym typeface="Exo"/>
            </a:endParaRPr>
          </a:p>
          <a:p>
            <a:pPr indent="0" lvl="0" marL="0" rtl="0" algn="l">
              <a:lnSpc>
                <a:spcPct val="115000"/>
              </a:lnSpc>
              <a:spcBef>
                <a:spcPts val="0"/>
              </a:spcBef>
              <a:spcAft>
                <a:spcPts val="0"/>
              </a:spcAft>
              <a:buNone/>
            </a:pPr>
            <a:r>
              <a:rPr lang="en" sz="1200">
                <a:solidFill>
                  <a:schemeClr val="dk1"/>
                </a:solidFill>
                <a:latin typeface="Exo"/>
                <a:ea typeface="Exo"/>
                <a:cs typeface="Exo"/>
                <a:sym typeface="Exo"/>
              </a:rPr>
              <a:t>Read from slides</a:t>
            </a:r>
            <a:endParaRPr sz="1200">
              <a:solidFill>
                <a:schemeClr val="dk1"/>
              </a:solidFill>
              <a:latin typeface="Exo"/>
              <a:ea typeface="Exo"/>
              <a:cs typeface="Exo"/>
              <a:sym typeface="Exo"/>
            </a:endParaRPr>
          </a:p>
          <a:p>
            <a:pPr indent="0" lvl="0" marL="0" rtl="0" algn="l">
              <a:lnSpc>
                <a:spcPct val="115000"/>
              </a:lnSpc>
              <a:spcBef>
                <a:spcPts val="0"/>
              </a:spcBef>
              <a:spcAft>
                <a:spcPts val="0"/>
              </a:spcAft>
              <a:buNone/>
            </a:pPr>
            <a:r>
              <a:t/>
            </a:r>
            <a:endParaRPr sz="1200">
              <a:solidFill>
                <a:schemeClr val="dk1"/>
              </a:solidFill>
              <a:latin typeface="Exo"/>
              <a:ea typeface="Exo"/>
              <a:cs typeface="Exo"/>
              <a:sym typeface="Exo"/>
            </a:endParaRPr>
          </a:p>
          <a:p>
            <a:pPr indent="0" lvl="0" marL="0" rtl="0" algn="l">
              <a:lnSpc>
                <a:spcPct val="115000"/>
              </a:lnSpc>
              <a:spcBef>
                <a:spcPts val="0"/>
              </a:spcBef>
              <a:spcAft>
                <a:spcPts val="0"/>
              </a:spcAft>
              <a:buNone/>
            </a:pPr>
            <a:r>
              <a:t/>
            </a:r>
            <a:endParaRPr sz="1200">
              <a:solidFill>
                <a:schemeClr val="dk1"/>
              </a:solidFill>
              <a:latin typeface="Exo"/>
              <a:ea typeface="Exo"/>
              <a:cs typeface="Exo"/>
              <a:sym typeface="Ex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slide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444362930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444362930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222222"/>
              </a:buClr>
              <a:buSzPts val="1600"/>
              <a:buFont typeface="Lato"/>
              <a:buChar char="●"/>
            </a:pPr>
            <a:r>
              <a:rPr lang="en" sz="1600">
                <a:solidFill>
                  <a:srgbClr val="222222"/>
                </a:solidFill>
                <a:latin typeface="Lato"/>
                <a:ea typeface="Lato"/>
                <a:cs typeface="Lato"/>
                <a:sym typeface="Lato"/>
              </a:rPr>
              <a:t>Converting JSON to .csv</a:t>
            </a:r>
            <a:endParaRPr sz="1600">
              <a:solidFill>
                <a:srgbClr val="222222"/>
              </a:solidFill>
              <a:latin typeface="Lato"/>
              <a:ea typeface="Lato"/>
              <a:cs typeface="Lato"/>
              <a:sym typeface="Lato"/>
            </a:endParaRPr>
          </a:p>
          <a:p>
            <a:pPr indent="-330200" lvl="0" marL="457200" rtl="0" algn="l">
              <a:spcBef>
                <a:spcPts val="0"/>
              </a:spcBef>
              <a:spcAft>
                <a:spcPts val="0"/>
              </a:spcAft>
              <a:buClr>
                <a:srgbClr val="222222"/>
              </a:buClr>
              <a:buSzPts val="1600"/>
              <a:buFont typeface="Lato"/>
              <a:buChar char="●"/>
            </a:pPr>
            <a:r>
              <a:rPr lang="en" sz="1600">
                <a:solidFill>
                  <a:srgbClr val="222222"/>
                </a:solidFill>
                <a:latin typeface="Lato"/>
                <a:ea typeface="Lato"/>
                <a:cs typeface="Lato"/>
                <a:sym typeface="Lato"/>
              </a:rPr>
              <a:t>Fetch and create new column answer_sentences</a:t>
            </a:r>
            <a:endParaRPr sz="1600">
              <a:solidFill>
                <a:srgbClr val="222222"/>
              </a:solidFill>
              <a:latin typeface="Lato"/>
              <a:ea typeface="Lato"/>
              <a:cs typeface="Lato"/>
              <a:sym typeface="Lato"/>
            </a:endParaRPr>
          </a:p>
          <a:p>
            <a:pPr indent="-330200" lvl="0" marL="457200" rtl="0" algn="l">
              <a:spcBef>
                <a:spcPts val="0"/>
              </a:spcBef>
              <a:spcAft>
                <a:spcPts val="0"/>
              </a:spcAft>
              <a:buClr>
                <a:srgbClr val="222222"/>
              </a:buClr>
              <a:buSzPts val="1600"/>
              <a:buFont typeface="Lato"/>
              <a:buChar char="●"/>
            </a:pPr>
            <a:r>
              <a:rPr lang="en" sz="1600">
                <a:solidFill>
                  <a:srgbClr val="222222"/>
                </a:solidFill>
                <a:latin typeface="Lato"/>
                <a:ea typeface="Lato"/>
                <a:cs typeface="Lato"/>
                <a:sym typeface="Lato"/>
              </a:rPr>
              <a:t>Pre-process using gensim and clean_text</a:t>
            </a:r>
            <a:endParaRPr sz="1600">
              <a:solidFill>
                <a:srgbClr val="222222"/>
              </a:solidFill>
              <a:latin typeface="Lato"/>
              <a:ea typeface="Lato"/>
              <a:cs typeface="Lato"/>
              <a:sym typeface="Lato"/>
            </a:endParaRPr>
          </a:p>
          <a:p>
            <a:pPr indent="0" lvl="0" marL="0" rtl="0" algn="l">
              <a:spcBef>
                <a:spcPts val="0"/>
              </a:spcBef>
              <a:spcAft>
                <a:spcPts val="0"/>
              </a:spcAft>
              <a:buNone/>
            </a:pPr>
            <a:r>
              <a:t/>
            </a:r>
            <a:endParaRPr sz="1600">
              <a:solidFill>
                <a:srgbClr val="222222"/>
              </a:solidFill>
              <a:latin typeface="Lato"/>
              <a:ea typeface="Lato"/>
              <a:cs typeface="Lato"/>
              <a:sym typeface="Lato"/>
            </a:endParaRPr>
          </a:p>
          <a:p>
            <a:pPr indent="0" lvl="0" marL="0" rtl="0" algn="l">
              <a:spcBef>
                <a:spcPts val="0"/>
              </a:spcBef>
              <a:spcAft>
                <a:spcPts val="0"/>
              </a:spcAft>
              <a:buNone/>
            </a:pPr>
            <a:r>
              <a:rPr lang="en" sz="1600">
                <a:solidFill>
                  <a:srgbClr val="222222"/>
                </a:solidFill>
                <a:latin typeface="Lato"/>
                <a:ea typeface="Lato"/>
                <a:cs typeface="Lato"/>
                <a:sym typeface="Lato"/>
              </a:rPr>
              <a:t>Read</a:t>
            </a:r>
            <a:endParaRPr sz="1600">
              <a:solidFill>
                <a:srgbClr val="222222"/>
              </a:solidFill>
              <a:latin typeface="Lato"/>
              <a:ea typeface="Lato"/>
              <a:cs typeface="Lato"/>
              <a:sym typeface="La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4453fd98bd_2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4453fd98bd_2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444362930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444362930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4443629300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4443629300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0"/>
              </a:spcBef>
              <a:spcAft>
                <a:spcPts val="0"/>
              </a:spcAft>
              <a:buClr>
                <a:schemeClr val="lt1"/>
              </a:buClr>
              <a:buSzPts val="1100"/>
              <a:buChar char="○"/>
              <a:defRPr>
                <a:solidFill>
                  <a:schemeClr val="lt1"/>
                </a:solidFill>
              </a:defRPr>
            </a:lvl2pPr>
            <a:lvl3pPr indent="-298450" lvl="2" marL="1371600" rtl="0">
              <a:spcBef>
                <a:spcPts val="0"/>
              </a:spcBef>
              <a:spcAft>
                <a:spcPts val="0"/>
              </a:spcAft>
              <a:buClr>
                <a:schemeClr val="lt1"/>
              </a:buClr>
              <a:buSzPts val="1100"/>
              <a:buChar char="■"/>
              <a:defRPr>
                <a:solidFill>
                  <a:schemeClr val="lt1"/>
                </a:solidFill>
              </a:defRPr>
            </a:lvl3pPr>
            <a:lvl4pPr indent="-298450" lvl="3" marL="1828800" rtl="0">
              <a:spcBef>
                <a:spcPts val="0"/>
              </a:spcBef>
              <a:spcAft>
                <a:spcPts val="0"/>
              </a:spcAft>
              <a:buClr>
                <a:schemeClr val="lt1"/>
              </a:buClr>
              <a:buSzPts val="1100"/>
              <a:buChar char="●"/>
              <a:defRPr>
                <a:solidFill>
                  <a:schemeClr val="lt1"/>
                </a:solidFill>
              </a:defRPr>
            </a:lvl4pPr>
            <a:lvl5pPr indent="-298450" lvl="4" marL="2286000" rtl="0">
              <a:spcBef>
                <a:spcPts val="0"/>
              </a:spcBef>
              <a:spcAft>
                <a:spcPts val="0"/>
              </a:spcAft>
              <a:buClr>
                <a:schemeClr val="lt1"/>
              </a:buClr>
              <a:buSzPts val="1100"/>
              <a:buChar char="○"/>
              <a:defRPr>
                <a:solidFill>
                  <a:schemeClr val="lt1"/>
                </a:solidFill>
              </a:defRPr>
            </a:lvl5pPr>
            <a:lvl6pPr indent="-298450" lvl="5" marL="2743200" rtl="0">
              <a:spcBef>
                <a:spcPts val="0"/>
              </a:spcBef>
              <a:spcAft>
                <a:spcPts val="0"/>
              </a:spcAft>
              <a:buClr>
                <a:schemeClr val="lt1"/>
              </a:buClr>
              <a:buSzPts val="1100"/>
              <a:buChar char="■"/>
              <a:defRPr>
                <a:solidFill>
                  <a:schemeClr val="lt1"/>
                </a:solidFill>
              </a:defRPr>
            </a:lvl6pPr>
            <a:lvl7pPr indent="-298450" lvl="6" marL="3200400" rtl="0">
              <a:spcBef>
                <a:spcPts val="0"/>
              </a:spcBef>
              <a:spcAft>
                <a:spcPts val="0"/>
              </a:spcAft>
              <a:buClr>
                <a:schemeClr val="lt1"/>
              </a:buClr>
              <a:buSzPts val="1100"/>
              <a:buChar char="●"/>
              <a:defRPr>
                <a:solidFill>
                  <a:schemeClr val="lt1"/>
                </a:solidFill>
              </a:defRPr>
            </a:lvl7pPr>
            <a:lvl8pPr indent="-298450" lvl="7" marL="3657600" rtl="0">
              <a:spcBef>
                <a:spcPts val="0"/>
              </a:spcBef>
              <a:spcAft>
                <a:spcPts val="0"/>
              </a:spcAft>
              <a:buClr>
                <a:schemeClr val="lt1"/>
              </a:buClr>
              <a:buSzPts val="1100"/>
              <a:buChar char="○"/>
              <a:defRPr>
                <a:solidFill>
                  <a:schemeClr val="lt1"/>
                </a:solidFill>
              </a:defRPr>
            </a:lvl8pPr>
            <a:lvl9pPr indent="-298450" lvl="8" marL="4114800" rtl="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82" name="Shape 82"/>
        <p:cNvGrpSpPr/>
        <p:nvPr/>
      </p:nvGrpSpPr>
      <p:grpSpPr>
        <a:xfrm>
          <a:off x="0" y="0"/>
          <a:ext cx="0" cy="0"/>
          <a:chOff x="0" y="0"/>
          <a:chExt cx="0" cy="0"/>
        </a:xfrm>
      </p:grpSpPr>
      <p:pic>
        <p:nvPicPr>
          <p:cNvPr descr="Side view of hands writing in a notebook at a cafe" id="83" name="Google Shape;83;p13"/>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84" name="Google Shape;84;p13"/>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3"/>
          <p:cNvGrpSpPr/>
          <p:nvPr/>
        </p:nvGrpSpPr>
        <p:grpSpPr>
          <a:xfrm>
            <a:off x="830392" y="1191256"/>
            <a:ext cx="745763" cy="45826"/>
            <a:chOff x="4580561" y="2589004"/>
            <a:chExt cx="1064464" cy="25200"/>
          </a:xfrm>
        </p:grpSpPr>
        <p:sp>
          <p:nvSpPr>
            <p:cNvPr id="86" name="Google Shape;86;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3"/>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89" name="Google Shape;89;p13"/>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90" name="Google Shape;90;p13"/>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1" name="Google Shape;91;p13"/>
          <p:cNvSpPr txBox="1"/>
          <p:nvPr>
            <p:ph idx="12" type="sldNum"/>
          </p:nvPr>
        </p:nvSpPr>
        <p:spPr>
          <a:xfrm>
            <a:off x="8536300" y="4749850"/>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92" name="Shape 92"/>
        <p:cNvGrpSpPr/>
        <p:nvPr/>
      </p:nvGrpSpPr>
      <p:grpSpPr>
        <a:xfrm>
          <a:off x="0" y="0"/>
          <a:ext cx="0" cy="0"/>
          <a:chOff x="0" y="0"/>
          <a:chExt cx="0" cy="0"/>
        </a:xfrm>
      </p:grpSpPr>
      <p:pic>
        <p:nvPicPr>
          <p:cNvPr id="93" name="Google Shape;93;p14"/>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94" name="Google Shape;94;p14"/>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14"/>
          <p:cNvGrpSpPr/>
          <p:nvPr/>
        </p:nvGrpSpPr>
        <p:grpSpPr>
          <a:xfrm>
            <a:off x="830392" y="1191256"/>
            <a:ext cx="745763" cy="45826"/>
            <a:chOff x="4580561" y="2589004"/>
            <a:chExt cx="1064464" cy="25200"/>
          </a:xfrm>
        </p:grpSpPr>
        <p:sp>
          <p:nvSpPr>
            <p:cNvPr id="96" name="Google Shape;96;p14"/>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4"/>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99" name="Google Shape;99;p14"/>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0" name="Google Shape;100;p14"/>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01" name="Google Shape;101;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0"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rajpurkar.github.io/SQuAD-explorer/" TargetMode="External"/><Relationship Id="rId4" Type="http://schemas.openxmlformats.org/officeDocument/2006/relationships/hyperlink" Target="https://www.riverpublishers.com/journal_read_html_article.php?j=JWE/17/8/5" TargetMode="External"/><Relationship Id="rId9" Type="http://schemas.openxmlformats.org/officeDocument/2006/relationships/hyperlink" Target="https://engineering.talkdesk.com/what-are-sentence-embeddings-and-why-are-they-useful-53ed370b3f35" TargetMode="External"/><Relationship Id="rId5" Type="http://schemas.openxmlformats.org/officeDocument/2006/relationships/hyperlink" Target="https://arxiv.org/abs/1810.04805" TargetMode="External"/><Relationship Id="rId6" Type="http://schemas.openxmlformats.org/officeDocument/2006/relationships/hyperlink" Target="https://www.kaggle.com/code/lidaghr/word2vec-bert-qa-diagnostics-group6-cord-19" TargetMode="External"/><Relationship Id="rId7" Type="http://schemas.openxmlformats.org/officeDocument/2006/relationships/hyperlink" Target="https://www.kaggle.com/code/jagannathpatta/reading-json-data-getting-dataframe" TargetMode="External"/><Relationship Id="rId8" Type="http://schemas.openxmlformats.org/officeDocument/2006/relationships/hyperlink" Target="https://towardsdatascience.com/word-embeddings-for-nlp-5b72991e01d4"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4D2BA"/>
            </a:gs>
            <a:gs pos="100000">
              <a:srgbClr val="155E54"/>
            </a:gs>
          </a:gsLst>
          <a:path path="circle">
            <a:fillToRect b="50%" l="50%" r="50%" t="50%"/>
          </a:path>
          <a:tileRect/>
        </a:gradFill>
      </p:bgPr>
    </p:bg>
    <p:spTree>
      <p:nvGrpSpPr>
        <p:cNvPr id="105" name="Shape 105"/>
        <p:cNvGrpSpPr/>
        <p:nvPr/>
      </p:nvGrpSpPr>
      <p:grpSpPr>
        <a:xfrm>
          <a:off x="0" y="0"/>
          <a:ext cx="0" cy="0"/>
          <a:chOff x="0" y="0"/>
          <a:chExt cx="0" cy="0"/>
        </a:xfrm>
      </p:grpSpPr>
      <p:sp>
        <p:nvSpPr>
          <p:cNvPr id="106" name="Google Shape;106;p15"/>
          <p:cNvSpPr txBox="1"/>
          <p:nvPr/>
        </p:nvSpPr>
        <p:spPr>
          <a:xfrm>
            <a:off x="3139825" y="3292638"/>
            <a:ext cx="3000000" cy="1621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800">
                <a:solidFill>
                  <a:schemeClr val="dk2"/>
                </a:solidFill>
                <a:latin typeface="Exo"/>
                <a:ea typeface="Exo"/>
                <a:cs typeface="Exo"/>
                <a:sym typeface="Exo"/>
              </a:rPr>
              <a:t>Group members:</a:t>
            </a:r>
            <a:endParaRPr b="1" sz="1900">
              <a:solidFill>
                <a:schemeClr val="dk2"/>
              </a:solidFill>
              <a:latin typeface="Exo"/>
              <a:ea typeface="Exo"/>
              <a:cs typeface="Exo"/>
              <a:sym typeface="Exo"/>
            </a:endParaRPr>
          </a:p>
          <a:p>
            <a:pPr indent="0" lvl="0" marL="0" rtl="0" algn="ctr">
              <a:lnSpc>
                <a:spcPct val="115000"/>
              </a:lnSpc>
              <a:spcBef>
                <a:spcPts val="0"/>
              </a:spcBef>
              <a:spcAft>
                <a:spcPts val="0"/>
              </a:spcAft>
              <a:buNone/>
            </a:pPr>
            <a:r>
              <a:rPr b="1" lang="en" sz="1700">
                <a:solidFill>
                  <a:schemeClr val="lt1"/>
                </a:solidFill>
                <a:latin typeface="Exo"/>
                <a:ea typeface="Exo"/>
                <a:cs typeface="Exo"/>
                <a:sym typeface="Exo"/>
              </a:rPr>
              <a:t>Soham Shinde</a:t>
            </a:r>
            <a:endParaRPr b="1" sz="1700">
              <a:solidFill>
                <a:schemeClr val="lt1"/>
              </a:solidFill>
              <a:latin typeface="Exo"/>
              <a:ea typeface="Exo"/>
              <a:cs typeface="Exo"/>
              <a:sym typeface="Exo"/>
            </a:endParaRPr>
          </a:p>
          <a:p>
            <a:pPr indent="0" lvl="0" marL="0" rtl="0" algn="ctr">
              <a:lnSpc>
                <a:spcPct val="115000"/>
              </a:lnSpc>
              <a:spcBef>
                <a:spcPts val="0"/>
              </a:spcBef>
              <a:spcAft>
                <a:spcPts val="0"/>
              </a:spcAft>
              <a:buNone/>
            </a:pPr>
            <a:r>
              <a:rPr b="1" lang="en" sz="1700">
                <a:solidFill>
                  <a:schemeClr val="lt1"/>
                </a:solidFill>
                <a:latin typeface="Exo"/>
                <a:ea typeface="Exo"/>
                <a:cs typeface="Exo"/>
                <a:sym typeface="Exo"/>
              </a:rPr>
              <a:t>Omkar Pradhan</a:t>
            </a:r>
            <a:endParaRPr b="1" sz="1700">
              <a:solidFill>
                <a:schemeClr val="lt1"/>
              </a:solidFill>
              <a:latin typeface="Exo"/>
              <a:ea typeface="Exo"/>
              <a:cs typeface="Exo"/>
              <a:sym typeface="Exo"/>
            </a:endParaRPr>
          </a:p>
          <a:p>
            <a:pPr indent="0" lvl="0" marL="0" rtl="0" algn="ctr">
              <a:lnSpc>
                <a:spcPct val="115000"/>
              </a:lnSpc>
              <a:spcBef>
                <a:spcPts val="0"/>
              </a:spcBef>
              <a:spcAft>
                <a:spcPts val="0"/>
              </a:spcAft>
              <a:buNone/>
            </a:pPr>
            <a:r>
              <a:rPr b="1" lang="en" sz="1700">
                <a:solidFill>
                  <a:schemeClr val="lt1"/>
                </a:solidFill>
                <a:latin typeface="Exo"/>
                <a:ea typeface="Exo"/>
                <a:cs typeface="Exo"/>
                <a:sym typeface="Exo"/>
              </a:rPr>
              <a:t>Shuchita Mishra</a:t>
            </a:r>
            <a:endParaRPr b="1" sz="1700">
              <a:solidFill>
                <a:schemeClr val="lt1"/>
              </a:solidFill>
              <a:latin typeface="Exo"/>
              <a:ea typeface="Exo"/>
              <a:cs typeface="Exo"/>
              <a:sym typeface="Exo"/>
            </a:endParaRPr>
          </a:p>
          <a:p>
            <a:pPr indent="0" lvl="0" marL="0" rtl="0" algn="ctr">
              <a:lnSpc>
                <a:spcPct val="115000"/>
              </a:lnSpc>
              <a:spcBef>
                <a:spcPts val="0"/>
              </a:spcBef>
              <a:spcAft>
                <a:spcPts val="0"/>
              </a:spcAft>
              <a:buNone/>
            </a:pPr>
            <a:r>
              <a:t/>
            </a:r>
            <a:endParaRPr>
              <a:solidFill>
                <a:srgbClr val="222222"/>
              </a:solidFill>
            </a:endParaRPr>
          </a:p>
        </p:txBody>
      </p:sp>
      <p:sp>
        <p:nvSpPr>
          <p:cNvPr id="107" name="Google Shape;107;p15"/>
          <p:cNvSpPr txBox="1"/>
          <p:nvPr/>
        </p:nvSpPr>
        <p:spPr>
          <a:xfrm>
            <a:off x="492600" y="2018588"/>
            <a:ext cx="81588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rgbClr val="FFFFFF"/>
                </a:solidFill>
                <a:latin typeface="Exo"/>
                <a:ea typeface="Exo"/>
                <a:cs typeface="Exo"/>
                <a:sym typeface="Exo"/>
              </a:rPr>
              <a:t>Question-Answering model </a:t>
            </a:r>
            <a:endParaRPr b="1" sz="3000">
              <a:solidFill>
                <a:srgbClr val="FFFFFF"/>
              </a:solidFill>
              <a:latin typeface="Exo"/>
              <a:ea typeface="Exo"/>
              <a:cs typeface="Exo"/>
              <a:sym typeface="Exo"/>
            </a:endParaRPr>
          </a:p>
          <a:p>
            <a:pPr indent="0" lvl="0" marL="0" rtl="0" algn="ctr">
              <a:spcBef>
                <a:spcPts val="0"/>
              </a:spcBef>
              <a:spcAft>
                <a:spcPts val="0"/>
              </a:spcAft>
              <a:buNone/>
            </a:pPr>
            <a:r>
              <a:rPr b="1" lang="en" sz="3000">
                <a:solidFill>
                  <a:srgbClr val="FFFFFF"/>
                </a:solidFill>
                <a:latin typeface="Exo"/>
                <a:ea typeface="Exo"/>
                <a:cs typeface="Exo"/>
                <a:sym typeface="Exo"/>
              </a:rPr>
              <a:t>using BERT and its derivatives</a:t>
            </a:r>
            <a:endParaRPr b="1" sz="3000">
              <a:solidFill>
                <a:srgbClr val="FFFFFF"/>
              </a:solidFill>
              <a:latin typeface="Exo"/>
              <a:ea typeface="Exo"/>
              <a:cs typeface="Exo"/>
              <a:sym typeface="Exo"/>
            </a:endParaRPr>
          </a:p>
        </p:txBody>
      </p:sp>
      <p:sp>
        <p:nvSpPr>
          <p:cNvPr id="108" name="Google Shape;108;p15"/>
          <p:cNvSpPr txBox="1"/>
          <p:nvPr/>
        </p:nvSpPr>
        <p:spPr>
          <a:xfrm>
            <a:off x="1950600" y="264775"/>
            <a:ext cx="5242800" cy="180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t/>
            </a:r>
            <a:endParaRPr sz="1600">
              <a:solidFill>
                <a:srgbClr val="D9D9D9"/>
              </a:solidFill>
              <a:latin typeface="Exo"/>
              <a:ea typeface="Exo"/>
              <a:cs typeface="Exo"/>
              <a:sym typeface="Exo"/>
            </a:endParaRPr>
          </a:p>
          <a:p>
            <a:pPr indent="0" lvl="0" marL="0" rtl="0" algn="ctr">
              <a:lnSpc>
                <a:spcPct val="115000"/>
              </a:lnSpc>
              <a:spcBef>
                <a:spcPts val="0"/>
              </a:spcBef>
              <a:spcAft>
                <a:spcPts val="0"/>
              </a:spcAft>
              <a:buNone/>
            </a:pPr>
            <a:r>
              <a:t/>
            </a:r>
            <a:endParaRPr sz="1000">
              <a:solidFill>
                <a:srgbClr val="F3F3F3"/>
              </a:solidFill>
              <a:latin typeface="Exo"/>
              <a:ea typeface="Exo"/>
              <a:cs typeface="Exo"/>
              <a:sym typeface="Exo"/>
            </a:endParaRPr>
          </a:p>
          <a:p>
            <a:pPr indent="0" lvl="0" marL="0" rtl="0" algn="ctr">
              <a:lnSpc>
                <a:spcPct val="115000"/>
              </a:lnSpc>
              <a:spcBef>
                <a:spcPts val="0"/>
              </a:spcBef>
              <a:spcAft>
                <a:spcPts val="0"/>
              </a:spcAft>
              <a:buNone/>
            </a:pPr>
            <a:r>
              <a:rPr b="1" lang="en" sz="2800">
                <a:solidFill>
                  <a:schemeClr val="dk2"/>
                </a:solidFill>
                <a:latin typeface="Exo"/>
                <a:ea typeface="Exo"/>
                <a:cs typeface="Exo"/>
                <a:sym typeface="Exo"/>
              </a:rPr>
              <a:t>CS 6120</a:t>
            </a:r>
            <a:endParaRPr b="1" sz="2800">
              <a:solidFill>
                <a:schemeClr val="dk2"/>
              </a:solidFill>
              <a:latin typeface="Exo"/>
              <a:ea typeface="Exo"/>
              <a:cs typeface="Exo"/>
              <a:sym typeface="Exo"/>
            </a:endParaRPr>
          </a:p>
          <a:p>
            <a:pPr indent="0" lvl="0" marL="0" rtl="0" algn="ctr">
              <a:lnSpc>
                <a:spcPct val="115000"/>
              </a:lnSpc>
              <a:spcBef>
                <a:spcPts val="0"/>
              </a:spcBef>
              <a:spcAft>
                <a:spcPts val="0"/>
              </a:spcAft>
              <a:buNone/>
            </a:pPr>
            <a:r>
              <a:rPr b="1" lang="en" sz="2300">
                <a:solidFill>
                  <a:schemeClr val="dk2"/>
                </a:solidFill>
                <a:latin typeface="Exo"/>
                <a:ea typeface="Exo"/>
                <a:cs typeface="Exo"/>
                <a:sym typeface="Exo"/>
              </a:rPr>
              <a:t>Project </a:t>
            </a:r>
            <a:r>
              <a:rPr b="1" lang="en" sz="2200">
                <a:solidFill>
                  <a:schemeClr val="dk2"/>
                </a:solidFill>
                <a:latin typeface="Exo"/>
                <a:ea typeface="Exo"/>
                <a:cs typeface="Exo"/>
                <a:sym typeface="Exo"/>
              </a:rPr>
              <a:t>Presentation </a:t>
            </a:r>
            <a:endParaRPr b="1" sz="2200">
              <a:solidFill>
                <a:schemeClr val="dk2"/>
              </a:solidFill>
              <a:latin typeface="Exo"/>
              <a:ea typeface="Exo"/>
              <a:cs typeface="Exo"/>
              <a:sym typeface="Exo"/>
            </a:endParaRPr>
          </a:p>
          <a:p>
            <a:pPr indent="0" lvl="0" marL="0" rtl="0" algn="ctr">
              <a:lnSpc>
                <a:spcPct val="115000"/>
              </a:lnSpc>
              <a:spcBef>
                <a:spcPts val="0"/>
              </a:spcBef>
              <a:spcAft>
                <a:spcPts val="0"/>
              </a:spcAft>
              <a:buNone/>
            </a:pPr>
            <a:r>
              <a:t/>
            </a:r>
            <a:endParaRPr b="1" sz="1700">
              <a:solidFill>
                <a:srgbClr val="F3F3F3"/>
              </a:solidFill>
              <a:latin typeface="Exo"/>
              <a:ea typeface="Exo"/>
              <a:cs typeface="Exo"/>
              <a:sym typeface="Exo"/>
            </a:endParaRPr>
          </a:p>
        </p:txBody>
      </p:sp>
      <p:pic>
        <p:nvPicPr>
          <p:cNvPr id="109" name="Google Shape;109;p15"/>
          <p:cNvPicPr preferRelativeResize="0"/>
          <p:nvPr/>
        </p:nvPicPr>
        <p:blipFill>
          <a:blip r:embed="rId3">
            <a:alphaModFix/>
          </a:blip>
          <a:stretch>
            <a:fillRect/>
          </a:stretch>
        </p:blipFill>
        <p:spPr>
          <a:xfrm>
            <a:off x="793950" y="539549"/>
            <a:ext cx="2014474" cy="652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4D2BA"/>
            </a:gs>
            <a:gs pos="100000">
              <a:srgbClr val="155E54"/>
            </a:gs>
          </a:gsLst>
          <a:path path="circle">
            <a:fillToRect b="50%" l="50%" r="50%" t="50%"/>
          </a:path>
          <a:tileRect/>
        </a:gradFill>
      </p:bgPr>
    </p:bg>
    <p:spTree>
      <p:nvGrpSpPr>
        <p:cNvPr id="167" name="Shape 167"/>
        <p:cNvGrpSpPr/>
        <p:nvPr/>
      </p:nvGrpSpPr>
      <p:grpSpPr>
        <a:xfrm>
          <a:off x="0" y="0"/>
          <a:ext cx="0" cy="0"/>
          <a:chOff x="0" y="0"/>
          <a:chExt cx="0" cy="0"/>
        </a:xfrm>
      </p:grpSpPr>
      <p:sp>
        <p:nvSpPr>
          <p:cNvPr id="168" name="Google Shape;168;p24"/>
          <p:cNvSpPr txBox="1"/>
          <p:nvPr>
            <p:ph type="title"/>
          </p:nvPr>
        </p:nvSpPr>
        <p:spPr>
          <a:xfrm>
            <a:off x="727800" y="1900950"/>
            <a:ext cx="7688400" cy="134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4040" u="sng">
                <a:latin typeface="Exo"/>
                <a:ea typeface="Exo"/>
                <a:cs typeface="Exo"/>
                <a:sym typeface="Exo"/>
              </a:rPr>
              <a:t>PART 2</a:t>
            </a:r>
            <a:endParaRPr sz="4040" u="sng">
              <a:latin typeface="Exo"/>
              <a:ea typeface="Exo"/>
              <a:cs typeface="Exo"/>
              <a:sym typeface="Exo"/>
            </a:endParaRPr>
          </a:p>
          <a:p>
            <a:pPr indent="0" lvl="0" marL="0" rtl="0" algn="ctr">
              <a:spcBef>
                <a:spcPts val="0"/>
              </a:spcBef>
              <a:spcAft>
                <a:spcPts val="0"/>
              </a:spcAft>
              <a:buSzPts val="990"/>
              <a:buNone/>
            </a:pPr>
            <a:r>
              <a:rPr lang="en" sz="4040">
                <a:latin typeface="Exo"/>
                <a:ea typeface="Exo"/>
                <a:cs typeface="Exo"/>
                <a:sym typeface="Exo"/>
              </a:rPr>
              <a:t>Transformer</a:t>
            </a:r>
            <a:r>
              <a:rPr lang="en" sz="4040">
                <a:latin typeface="Exo"/>
                <a:ea typeface="Exo"/>
                <a:cs typeface="Exo"/>
                <a:sym typeface="Exo"/>
              </a:rPr>
              <a:t> Models</a:t>
            </a:r>
            <a:endParaRPr sz="4040">
              <a:latin typeface="Exo"/>
              <a:ea typeface="Exo"/>
              <a:cs typeface="Exo"/>
              <a:sym typeface="Exo"/>
            </a:endParaRPr>
          </a:p>
        </p:txBody>
      </p:sp>
      <p:sp>
        <p:nvSpPr>
          <p:cNvPr id="169" name="Google Shape;169;p24"/>
          <p:cNvSpPr txBox="1"/>
          <p:nvPr>
            <p:ph type="title"/>
          </p:nvPr>
        </p:nvSpPr>
        <p:spPr>
          <a:xfrm>
            <a:off x="727800" y="44742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150">
                <a:latin typeface="Exo"/>
                <a:ea typeface="Exo"/>
                <a:cs typeface="Exo"/>
                <a:sym typeface="Exo"/>
              </a:rPr>
              <a:t>Modeling</a:t>
            </a:r>
            <a:endParaRPr sz="3150">
              <a:latin typeface="Exo"/>
              <a:ea typeface="Exo"/>
              <a:cs typeface="Exo"/>
              <a:sym typeface="Ex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4D2BA"/>
            </a:gs>
            <a:gs pos="100000">
              <a:srgbClr val="155E54"/>
            </a:gs>
          </a:gsLst>
          <a:path path="circle">
            <a:fillToRect b="50%" l="50%" r="50%" t="50%"/>
          </a:path>
          <a:tileRect/>
        </a:gradFill>
      </p:bgPr>
    </p:bg>
    <p:spTree>
      <p:nvGrpSpPr>
        <p:cNvPr id="173" name="Shape 173"/>
        <p:cNvGrpSpPr/>
        <p:nvPr/>
      </p:nvGrpSpPr>
      <p:grpSpPr>
        <a:xfrm>
          <a:off x="0" y="0"/>
          <a:ext cx="0" cy="0"/>
          <a:chOff x="0" y="0"/>
          <a:chExt cx="0" cy="0"/>
        </a:xfrm>
      </p:grpSpPr>
      <p:sp>
        <p:nvSpPr>
          <p:cNvPr id="174" name="Google Shape;174;p25"/>
          <p:cNvSpPr txBox="1"/>
          <p:nvPr>
            <p:ph type="title"/>
          </p:nvPr>
        </p:nvSpPr>
        <p:spPr>
          <a:xfrm>
            <a:off x="727800" y="44742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150">
                <a:latin typeface="Exo"/>
                <a:ea typeface="Exo"/>
                <a:cs typeface="Exo"/>
                <a:sym typeface="Exo"/>
              </a:rPr>
              <a:t>Transformers</a:t>
            </a:r>
            <a:endParaRPr sz="3150">
              <a:latin typeface="Exo"/>
              <a:ea typeface="Exo"/>
              <a:cs typeface="Exo"/>
              <a:sym typeface="Exo"/>
            </a:endParaRPr>
          </a:p>
        </p:txBody>
      </p:sp>
      <p:pic>
        <p:nvPicPr>
          <p:cNvPr descr="transformer" id="175" name="Google Shape;175;p25"/>
          <p:cNvPicPr preferRelativeResize="0"/>
          <p:nvPr/>
        </p:nvPicPr>
        <p:blipFill>
          <a:blip r:embed="rId3">
            <a:alphaModFix/>
          </a:blip>
          <a:stretch>
            <a:fillRect/>
          </a:stretch>
        </p:blipFill>
        <p:spPr>
          <a:xfrm>
            <a:off x="5171225" y="779100"/>
            <a:ext cx="3072900" cy="3971899"/>
          </a:xfrm>
          <a:prstGeom prst="rect">
            <a:avLst/>
          </a:prstGeom>
          <a:noFill/>
          <a:ln>
            <a:noFill/>
          </a:ln>
        </p:spPr>
      </p:pic>
      <p:pic>
        <p:nvPicPr>
          <p:cNvPr id="176" name="Google Shape;176;p25"/>
          <p:cNvPicPr preferRelativeResize="0"/>
          <p:nvPr/>
        </p:nvPicPr>
        <p:blipFill>
          <a:blip r:embed="rId4">
            <a:alphaModFix/>
          </a:blip>
          <a:stretch>
            <a:fillRect/>
          </a:stretch>
        </p:blipFill>
        <p:spPr>
          <a:xfrm>
            <a:off x="904138" y="2927125"/>
            <a:ext cx="3340225" cy="1823875"/>
          </a:xfrm>
          <a:prstGeom prst="rect">
            <a:avLst/>
          </a:prstGeom>
          <a:noFill/>
          <a:ln>
            <a:noFill/>
          </a:ln>
        </p:spPr>
      </p:pic>
      <p:sp>
        <p:nvSpPr>
          <p:cNvPr id="177" name="Google Shape;177;p25"/>
          <p:cNvSpPr txBox="1"/>
          <p:nvPr/>
        </p:nvSpPr>
        <p:spPr>
          <a:xfrm>
            <a:off x="394438" y="1297200"/>
            <a:ext cx="4359600" cy="623400"/>
          </a:xfrm>
          <a:prstGeom prst="rect">
            <a:avLst/>
          </a:prstGeom>
          <a:noFill/>
          <a:ln>
            <a:noFill/>
          </a:ln>
        </p:spPr>
        <p:txBody>
          <a:bodyPr anchorCtr="0" anchor="t" bIns="91425" lIns="91425" spcFirstLastPara="1" rIns="91425" wrap="square" tIns="91425">
            <a:spAutoFit/>
          </a:bodyPr>
          <a:lstStyle/>
          <a:p>
            <a:pPr indent="-323850" lvl="0" marL="457200" rtl="0" algn="l">
              <a:lnSpc>
                <a:spcPct val="95000"/>
              </a:lnSpc>
              <a:spcBef>
                <a:spcPts val="0"/>
              </a:spcBef>
              <a:spcAft>
                <a:spcPts val="0"/>
              </a:spcAft>
              <a:buClr>
                <a:srgbClr val="FFFDFA"/>
              </a:buClr>
              <a:buSzPts val="1500"/>
              <a:buFont typeface="Exo"/>
              <a:buChar char="●"/>
            </a:pPr>
            <a:r>
              <a:rPr lang="en" sz="1500">
                <a:solidFill>
                  <a:srgbClr val="FFFDFA"/>
                </a:solidFill>
                <a:latin typeface="Exo"/>
                <a:ea typeface="Exo"/>
                <a:cs typeface="Exo"/>
                <a:sym typeface="Exo"/>
              </a:rPr>
              <a:t>Transformers solve seq-to-seq task based on Self-Attention representations</a:t>
            </a:r>
            <a:endParaRPr>
              <a:solidFill>
                <a:srgbClr val="FFFDFA"/>
              </a:solidFill>
            </a:endParaRPr>
          </a:p>
        </p:txBody>
      </p:sp>
      <p:pic>
        <p:nvPicPr>
          <p:cNvPr id="178" name="Google Shape;178;p25"/>
          <p:cNvPicPr preferRelativeResize="0"/>
          <p:nvPr/>
        </p:nvPicPr>
        <p:blipFill>
          <a:blip r:embed="rId5">
            <a:alphaModFix/>
          </a:blip>
          <a:stretch>
            <a:fillRect/>
          </a:stretch>
        </p:blipFill>
        <p:spPr>
          <a:xfrm>
            <a:off x="1262525" y="2086375"/>
            <a:ext cx="1923750" cy="345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6"/>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BERT</a:t>
            </a:r>
            <a:endParaRPr/>
          </a:p>
        </p:txBody>
      </p:sp>
      <p:sp>
        <p:nvSpPr>
          <p:cNvPr id="184" name="Google Shape;184;p26"/>
          <p:cNvSpPr txBox="1"/>
          <p:nvPr>
            <p:ph idx="2" type="body"/>
          </p:nvPr>
        </p:nvSpPr>
        <p:spPr>
          <a:xfrm>
            <a:off x="4571900" y="284677"/>
            <a:ext cx="4572000" cy="3057000"/>
          </a:xfrm>
          <a:prstGeom prst="rect">
            <a:avLst/>
          </a:prstGeom>
        </p:spPr>
        <p:txBody>
          <a:bodyPr anchorCtr="0" anchor="t" bIns="91425" lIns="91425" spcFirstLastPara="1" rIns="91425" wrap="square" tIns="91425">
            <a:noAutofit/>
          </a:bodyPr>
          <a:lstStyle/>
          <a:p>
            <a:pPr indent="0" lvl="0" marL="457200" rtl="0" algn="l">
              <a:lnSpc>
                <a:spcPct val="95000"/>
              </a:lnSpc>
              <a:spcBef>
                <a:spcPts val="0"/>
              </a:spcBef>
              <a:spcAft>
                <a:spcPts val="0"/>
              </a:spcAft>
              <a:buNone/>
            </a:pPr>
            <a:r>
              <a:t/>
            </a:r>
            <a:endParaRPr sz="1500">
              <a:solidFill>
                <a:srgbClr val="000000"/>
              </a:solidFill>
              <a:latin typeface="Exo"/>
              <a:ea typeface="Exo"/>
              <a:cs typeface="Exo"/>
              <a:sym typeface="Exo"/>
            </a:endParaRPr>
          </a:p>
          <a:p>
            <a:pPr indent="-323850" lvl="0" marL="457200" rtl="0" algn="l">
              <a:lnSpc>
                <a:spcPct val="95000"/>
              </a:lnSpc>
              <a:spcBef>
                <a:spcPts val="0"/>
              </a:spcBef>
              <a:spcAft>
                <a:spcPts val="0"/>
              </a:spcAft>
              <a:buClr>
                <a:srgbClr val="000000"/>
              </a:buClr>
              <a:buSzPts val="1500"/>
              <a:buFont typeface="Exo"/>
              <a:buChar char="●"/>
            </a:pPr>
            <a:r>
              <a:rPr lang="en" sz="1500">
                <a:solidFill>
                  <a:srgbClr val="000000"/>
                </a:solidFill>
                <a:latin typeface="Exo"/>
                <a:ea typeface="Exo"/>
                <a:cs typeface="Exo"/>
                <a:sym typeface="Exo"/>
              </a:rPr>
              <a:t>BERT is a transformer based framework developed by Google</a:t>
            </a:r>
            <a:endParaRPr sz="1500">
              <a:solidFill>
                <a:srgbClr val="000000"/>
              </a:solidFill>
              <a:latin typeface="Exo"/>
              <a:ea typeface="Exo"/>
              <a:cs typeface="Exo"/>
              <a:sym typeface="Exo"/>
            </a:endParaRPr>
          </a:p>
          <a:p>
            <a:pPr indent="0" lvl="0" marL="457200" rtl="0" algn="l">
              <a:lnSpc>
                <a:spcPct val="95000"/>
              </a:lnSpc>
              <a:spcBef>
                <a:spcPts val="0"/>
              </a:spcBef>
              <a:spcAft>
                <a:spcPts val="0"/>
              </a:spcAft>
              <a:buNone/>
            </a:pPr>
            <a:r>
              <a:t/>
            </a:r>
            <a:endParaRPr sz="1500">
              <a:solidFill>
                <a:srgbClr val="000000"/>
              </a:solidFill>
              <a:latin typeface="Exo"/>
              <a:ea typeface="Exo"/>
              <a:cs typeface="Exo"/>
              <a:sym typeface="Exo"/>
            </a:endParaRPr>
          </a:p>
          <a:p>
            <a:pPr indent="-323850" lvl="0" marL="457200" rtl="0" algn="l">
              <a:lnSpc>
                <a:spcPct val="95000"/>
              </a:lnSpc>
              <a:spcBef>
                <a:spcPts val="0"/>
              </a:spcBef>
              <a:spcAft>
                <a:spcPts val="0"/>
              </a:spcAft>
              <a:buClr>
                <a:srgbClr val="000000"/>
              </a:buClr>
              <a:buSzPts val="1500"/>
              <a:buFont typeface="Exo"/>
              <a:buChar char="●"/>
            </a:pPr>
            <a:r>
              <a:rPr lang="en" sz="1500">
                <a:solidFill>
                  <a:srgbClr val="000000"/>
                </a:solidFill>
                <a:latin typeface="Exo"/>
                <a:ea typeface="Exo"/>
                <a:cs typeface="Exo"/>
                <a:sym typeface="Exo"/>
              </a:rPr>
              <a:t>Designed to read bidirectionally and pre-trained on Masked Language Modeling(MLM) &amp; Next Sentence Prediction(NSP) tasks</a:t>
            </a:r>
            <a:endParaRPr sz="1500">
              <a:solidFill>
                <a:srgbClr val="000000"/>
              </a:solidFill>
              <a:latin typeface="Exo"/>
              <a:ea typeface="Exo"/>
              <a:cs typeface="Exo"/>
              <a:sym typeface="Exo"/>
            </a:endParaRPr>
          </a:p>
          <a:p>
            <a:pPr indent="0" lvl="0" marL="457200" rtl="0" algn="l">
              <a:lnSpc>
                <a:spcPct val="95000"/>
              </a:lnSpc>
              <a:spcBef>
                <a:spcPts val="0"/>
              </a:spcBef>
              <a:spcAft>
                <a:spcPts val="0"/>
              </a:spcAft>
              <a:buNone/>
            </a:pPr>
            <a:r>
              <a:t/>
            </a:r>
            <a:endParaRPr sz="1500">
              <a:solidFill>
                <a:srgbClr val="000000"/>
              </a:solidFill>
              <a:latin typeface="Exo"/>
              <a:ea typeface="Exo"/>
              <a:cs typeface="Exo"/>
              <a:sym typeface="Exo"/>
            </a:endParaRPr>
          </a:p>
          <a:p>
            <a:pPr indent="-323850" lvl="0" marL="457200" rtl="0" algn="l">
              <a:lnSpc>
                <a:spcPct val="95000"/>
              </a:lnSpc>
              <a:spcBef>
                <a:spcPts val="0"/>
              </a:spcBef>
              <a:spcAft>
                <a:spcPts val="0"/>
              </a:spcAft>
              <a:buClr>
                <a:srgbClr val="000000"/>
              </a:buClr>
              <a:buSzPts val="1500"/>
              <a:buFont typeface="Exo"/>
              <a:buChar char="●"/>
            </a:pPr>
            <a:r>
              <a:rPr lang="en" sz="1500">
                <a:solidFill>
                  <a:srgbClr val="000000"/>
                </a:solidFill>
                <a:latin typeface="Exo"/>
                <a:ea typeface="Exo"/>
                <a:cs typeface="Exo"/>
                <a:sym typeface="Exo"/>
              </a:rPr>
              <a:t>“</a:t>
            </a:r>
            <a:r>
              <a:rPr lang="en" sz="1500">
                <a:solidFill>
                  <a:srgbClr val="000000"/>
                </a:solidFill>
                <a:latin typeface="Exo"/>
                <a:ea typeface="Exo"/>
                <a:cs typeface="Exo"/>
                <a:sym typeface="Exo"/>
              </a:rPr>
              <a:t>b</a:t>
            </a:r>
            <a:r>
              <a:rPr lang="en" sz="1500">
                <a:solidFill>
                  <a:srgbClr val="000000"/>
                </a:solidFill>
                <a:latin typeface="Exo"/>
                <a:ea typeface="Exo"/>
                <a:cs typeface="Exo"/>
                <a:sym typeface="Exo"/>
              </a:rPr>
              <a:t>ert-base-uncased”</a:t>
            </a:r>
            <a:endParaRPr sz="1500">
              <a:solidFill>
                <a:srgbClr val="000000"/>
              </a:solidFill>
              <a:latin typeface="Exo"/>
              <a:ea typeface="Exo"/>
              <a:cs typeface="Exo"/>
              <a:sym typeface="Exo"/>
            </a:endParaRPr>
          </a:p>
          <a:p>
            <a:pPr indent="0" lvl="0" marL="0" rtl="0" algn="l">
              <a:lnSpc>
                <a:spcPct val="95000"/>
              </a:lnSpc>
              <a:spcBef>
                <a:spcPts val="0"/>
              </a:spcBef>
              <a:spcAft>
                <a:spcPts val="0"/>
              </a:spcAft>
              <a:buNone/>
            </a:pPr>
            <a:r>
              <a:t/>
            </a:r>
            <a:endParaRPr sz="1500">
              <a:solidFill>
                <a:srgbClr val="000000"/>
              </a:solidFill>
              <a:latin typeface="Exo"/>
              <a:ea typeface="Exo"/>
              <a:cs typeface="Exo"/>
              <a:sym typeface="Exo"/>
            </a:endParaRPr>
          </a:p>
        </p:txBody>
      </p:sp>
      <p:sp>
        <p:nvSpPr>
          <p:cNvPr id="185" name="Google Shape;185;p26"/>
          <p:cNvSpPr txBox="1"/>
          <p:nvPr/>
        </p:nvSpPr>
        <p:spPr>
          <a:xfrm>
            <a:off x="0" y="2106575"/>
            <a:ext cx="4572000" cy="3603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95000"/>
              </a:lnSpc>
              <a:spcBef>
                <a:spcPts val="0"/>
              </a:spcBef>
              <a:spcAft>
                <a:spcPts val="1000"/>
              </a:spcAft>
              <a:buNone/>
            </a:pPr>
            <a:r>
              <a:rPr b="1" lang="en" sz="1200">
                <a:solidFill>
                  <a:schemeClr val="dk1"/>
                </a:solidFill>
                <a:latin typeface="Exo"/>
                <a:ea typeface="Exo"/>
                <a:cs typeface="Exo"/>
                <a:sym typeface="Exo"/>
              </a:rPr>
              <a:t>Bidirectional Encoder Representations from Transformers</a:t>
            </a:r>
            <a:endParaRPr sz="1100">
              <a:latin typeface="Lato"/>
              <a:ea typeface="Lato"/>
              <a:cs typeface="Lato"/>
              <a:sym typeface="Lato"/>
            </a:endParaRPr>
          </a:p>
        </p:txBody>
      </p:sp>
      <p:pic>
        <p:nvPicPr>
          <p:cNvPr id="186" name="Google Shape;186;p26"/>
          <p:cNvPicPr preferRelativeResize="0"/>
          <p:nvPr/>
        </p:nvPicPr>
        <p:blipFill>
          <a:blip r:embed="rId3">
            <a:alphaModFix/>
          </a:blip>
          <a:stretch>
            <a:fillRect/>
          </a:stretch>
        </p:blipFill>
        <p:spPr>
          <a:xfrm>
            <a:off x="5778412" y="3233213"/>
            <a:ext cx="2158975" cy="1799150"/>
          </a:xfrm>
          <a:prstGeom prst="rect">
            <a:avLst/>
          </a:prstGeom>
          <a:noFill/>
          <a:ln>
            <a:noFill/>
          </a:ln>
        </p:spPr>
      </p:pic>
      <p:pic>
        <p:nvPicPr>
          <p:cNvPr id="187" name="Google Shape;187;p26"/>
          <p:cNvPicPr preferRelativeResize="0"/>
          <p:nvPr/>
        </p:nvPicPr>
        <p:blipFill>
          <a:blip r:embed="rId4">
            <a:alphaModFix/>
          </a:blip>
          <a:stretch>
            <a:fillRect/>
          </a:stretch>
        </p:blipFill>
        <p:spPr>
          <a:xfrm>
            <a:off x="0" y="3005850"/>
            <a:ext cx="5167639" cy="20725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7"/>
          <p:cNvSpPr txBox="1"/>
          <p:nvPr>
            <p:ph type="title"/>
          </p:nvPr>
        </p:nvSpPr>
        <p:spPr>
          <a:xfrm>
            <a:off x="730000" y="13609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BERT Variants </a:t>
            </a:r>
            <a:endParaRPr/>
          </a:p>
        </p:txBody>
      </p:sp>
      <p:sp>
        <p:nvSpPr>
          <p:cNvPr id="193" name="Google Shape;193;p27"/>
          <p:cNvSpPr txBox="1"/>
          <p:nvPr/>
        </p:nvSpPr>
        <p:spPr>
          <a:xfrm>
            <a:off x="0" y="3367075"/>
            <a:ext cx="4572000" cy="3603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304800" lvl="0" marL="457200" rtl="0" algn="l">
              <a:lnSpc>
                <a:spcPct val="95000"/>
              </a:lnSpc>
              <a:spcBef>
                <a:spcPts val="0"/>
              </a:spcBef>
              <a:spcAft>
                <a:spcPts val="0"/>
              </a:spcAft>
              <a:buClr>
                <a:schemeClr val="dk1"/>
              </a:buClr>
              <a:buSzPts val="1200"/>
              <a:buFont typeface="Exo"/>
              <a:buAutoNum type="arabicPeriod"/>
            </a:pPr>
            <a:r>
              <a:rPr b="1" lang="en" sz="1200">
                <a:solidFill>
                  <a:schemeClr val="dk1"/>
                </a:solidFill>
                <a:latin typeface="Exo"/>
                <a:ea typeface="Exo"/>
                <a:cs typeface="Exo"/>
                <a:sym typeface="Exo"/>
              </a:rPr>
              <a:t>DISTILBERT</a:t>
            </a:r>
            <a:endParaRPr sz="1100">
              <a:latin typeface="Lato"/>
              <a:ea typeface="Lato"/>
              <a:cs typeface="Lato"/>
              <a:sym typeface="Lato"/>
            </a:endParaRPr>
          </a:p>
        </p:txBody>
      </p:sp>
      <p:sp>
        <p:nvSpPr>
          <p:cNvPr id="194" name="Google Shape;194;p27"/>
          <p:cNvSpPr txBox="1"/>
          <p:nvPr/>
        </p:nvSpPr>
        <p:spPr>
          <a:xfrm>
            <a:off x="0" y="3917075"/>
            <a:ext cx="4572000" cy="3603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5000"/>
              </a:lnSpc>
              <a:spcBef>
                <a:spcPts val="0"/>
              </a:spcBef>
              <a:spcAft>
                <a:spcPts val="1000"/>
              </a:spcAft>
              <a:buNone/>
            </a:pPr>
            <a:r>
              <a:rPr b="1" lang="en" sz="1200">
                <a:solidFill>
                  <a:schemeClr val="dk1"/>
                </a:solidFill>
                <a:latin typeface="Exo"/>
                <a:ea typeface="Exo"/>
                <a:cs typeface="Exo"/>
                <a:sym typeface="Exo"/>
              </a:rPr>
              <a:t>    2.     ALBERT</a:t>
            </a:r>
            <a:endParaRPr sz="1100">
              <a:latin typeface="Lato"/>
              <a:ea typeface="Lato"/>
              <a:cs typeface="Lato"/>
              <a:sym typeface="Lato"/>
            </a:endParaRPr>
          </a:p>
        </p:txBody>
      </p:sp>
      <p:sp>
        <p:nvSpPr>
          <p:cNvPr id="195" name="Google Shape;195;p27"/>
          <p:cNvSpPr txBox="1"/>
          <p:nvPr/>
        </p:nvSpPr>
        <p:spPr>
          <a:xfrm>
            <a:off x="4712075" y="380550"/>
            <a:ext cx="4246800" cy="364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dk1"/>
                </a:solidFill>
                <a:latin typeface="Exo"/>
                <a:ea typeface="Exo"/>
                <a:cs typeface="Exo"/>
                <a:sym typeface="Exo"/>
              </a:rPr>
              <a:t>DISTILBERT</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DISTILBERT uses a technique called distillation which approximates BERT i.e large neural network with a smaller one. </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The main idea of DISTILBERT is that once a large neural network has been trained, its full output distributions can be approximated using a smaller network </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DISTILBERT has 40% less parameters than bert-base-uncased, runs 60% faster while preserving over 95% of BERT’s performances as measured on the GLUE language understanding benchmark.</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4D2BA"/>
            </a:gs>
            <a:gs pos="100000">
              <a:srgbClr val="155E54"/>
            </a:gs>
          </a:gsLst>
          <a:lin ang="5400012" scaled="0"/>
        </a:gradFill>
      </p:bgPr>
    </p:bg>
    <p:spTree>
      <p:nvGrpSpPr>
        <p:cNvPr id="199" name="Shape 199"/>
        <p:cNvGrpSpPr/>
        <p:nvPr/>
      </p:nvGrpSpPr>
      <p:grpSpPr>
        <a:xfrm>
          <a:off x="0" y="0"/>
          <a:ext cx="0" cy="0"/>
          <a:chOff x="0" y="0"/>
          <a:chExt cx="0" cy="0"/>
        </a:xfrm>
      </p:grpSpPr>
      <p:sp>
        <p:nvSpPr>
          <p:cNvPr id="200" name="Google Shape;200;p28"/>
          <p:cNvSpPr txBox="1"/>
          <p:nvPr/>
        </p:nvSpPr>
        <p:spPr>
          <a:xfrm>
            <a:off x="524025" y="1633025"/>
            <a:ext cx="8231700" cy="3013800"/>
          </a:xfrm>
          <a:prstGeom prst="rect">
            <a:avLst/>
          </a:prstGeom>
          <a:noFill/>
          <a:ln>
            <a:noFill/>
          </a:ln>
        </p:spPr>
        <p:txBody>
          <a:bodyPr anchorCtr="0" anchor="t" bIns="91425" lIns="91425" spcFirstLastPara="1" rIns="91425" wrap="square" tIns="91425">
            <a:noAutofit/>
          </a:bodyPr>
          <a:lstStyle/>
          <a:p>
            <a:pPr indent="-298450" lvl="0" marL="457200" rtl="0" algn="just">
              <a:lnSpc>
                <a:spcPct val="158000"/>
              </a:lnSpc>
              <a:spcBef>
                <a:spcPts val="0"/>
              </a:spcBef>
              <a:spcAft>
                <a:spcPts val="0"/>
              </a:spcAft>
              <a:buClr>
                <a:schemeClr val="lt1"/>
              </a:buClr>
              <a:buSzPts val="1100"/>
              <a:buFont typeface="Exo"/>
              <a:buChar char="●"/>
            </a:pPr>
            <a:r>
              <a:rPr b="1" lang="en" sz="1100">
                <a:solidFill>
                  <a:schemeClr val="lt1"/>
                </a:solidFill>
                <a:latin typeface="Exo"/>
                <a:ea typeface="Exo"/>
                <a:cs typeface="Exo"/>
                <a:sym typeface="Exo"/>
              </a:rPr>
              <a:t>Factorized embedding parameterization:</a:t>
            </a:r>
            <a:r>
              <a:rPr lang="en" sz="1100">
                <a:solidFill>
                  <a:schemeClr val="lt1"/>
                </a:solidFill>
                <a:latin typeface="Exo"/>
                <a:ea typeface="Exo"/>
                <a:cs typeface="Exo"/>
                <a:sym typeface="Exo"/>
              </a:rPr>
              <a:t> The input and hidden layer embeddings have the same size in BERT, but these two embeddings are separated in ALBERT.  This leads to 80% parameter reduction with a minor drop in performance compared to BERT </a:t>
            </a:r>
            <a:endParaRPr sz="1100">
              <a:solidFill>
                <a:schemeClr val="lt1"/>
              </a:solidFill>
              <a:latin typeface="Exo"/>
              <a:ea typeface="Exo"/>
              <a:cs typeface="Exo"/>
              <a:sym typeface="Exo"/>
            </a:endParaRPr>
          </a:p>
          <a:p>
            <a:pPr indent="-298450" lvl="0" marL="457200" rtl="0" algn="just">
              <a:lnSpc>
                <a:spcPct val="158000"/>
              </a:lnSpc>
              <a:spcBef>
                <a:spcPts val="0"/>
              </a:spcBef>
              <a:spcAft>
                <a:spcPts val="0"/>
              </a:spcAft>
              <a:buClr>
                <a:schemeClr val="lt1"/>
              </a:buClr>
              <a:buSzPts val="1100"/>
              <a:buFont typeface="Exo"/>
              <a:buChar char="●"/>
            </a:pPr>
            <a:r>
              <a:rPr b="1" lang="en" sz="1100">
                <a:solidFill>
                  <a:schemeClr val="lt1"/>
                </a:solidFill>
                <a:latin typeface="Exo"/>
                <a:ea typeface="Exo"/>
                <a:cs typeface="Exo"/>
                <a:sym typeface="Exo"/>
              </a:rPr>
              <a:t>Cross-layer parameter sharing: </a:t>
            </a:r>
            <a:r>
              <a:rPr lang="en" sz="1100">
                <a:solidFill>
                  <a:schemeClr val="lt1"/>
                </a:solidFill>
                <a:latin typeface="Exo"/>
                <a:ea typeface="Exo"/>
                <a:cs typeface="Exo"/>
                <a:sym typeface="Exo"/>
              </a:rPr>
              <a:t>ALBERT proposes sharing of parameters between different layers of model to decrease redundancy and improve accuracy. Three types of parameter sharing proposed are i. Share all parameters (default) ii. Only share the attention parameters iii. Only share feed forward network parameters. This step leads to 70% reduction in parameters. </a:t>
            </a:r>
            <a:endParaRPr sz="1100">
              <a:solidFill>
                <a:schemeClr val="lt1"/>
              </a:solidFill>
              <a:latin typeface="Exo"/>
              <a:ea typeface="Exo"/>
              <a:cs typeface="Exo"/>
              <a:sym typeface="Exo"/>
            </a:endParaRPr>
          </a:p>
          <a:p>
            <a:pPr indent="-298450" lvl="0" marL="457200" rtl="0" algn="just">
              <a:lnSpc>
                <a:spcPct val="158000"/>
              </a:lnSpc>
              <a:spcBef>
                <a:spcPts val="0"/>
              </a:spcBef>
              <a:spcAft>
                <a:spcPts val="0"/>
              </a:spcAft>
              <a:buClr>
                <a:schemeClr val="lt1"/>
              </a:buClr>
              <a:buSzPts val="1100"/>
              <a:buFont typeface="Exo"/>
              <a:buChar char="●"/>
            </a:pPr>
            <a:r>
              <a:rPr b="1" lang="en" sz="1100">
                <a:solidFill>
                  <a:schemeClr val="lt1"/>
                </a:solidFill>
                <a:latin typeface="Exo"/>
                <a:ea typeface="Exo"/>
                <a:cs typeface="Exo"/>
                <a:sym typeface="Exo"/>
              </a:rPr>
              <a:t>Inter Sentence Coherence loss:</a:t>
            </a:r>
            <a:r>
              <a:rPr lang="en" sz="1100">
                <a:solidFill>
                  <a:schemeClr val="lt1"/>
                </a:solidFill>
                <a:latin typeface="Exo"/>
                <a:ea typeface="Exo"/>
                <a:cs typeface="Exo"/>
                <a:sym typeface="Exo"/>
              </a:rPr>
              <a:t> ALBERT used a new loss called  SOP (Sentence Order Prediction) over NSP (Next Sentence Prediction) loss used by BERT. NSP checks for coherence as well as topic to identify next sentence, however SOP only looks for sentence coherence.</a:t>
            </a:r>
            <a:endParaRPr sz="1500">
              <a:solidFill>
                <a:schemeClr val="lt1"/>
              </a:solidFill>
              <a:latin typeface="Exo"/>
              <a:ea typeface="Exo"/>
              <a:cs typeface="Exo"/>
              <a:sym typeface="Exo"/>
            </a:endParaRPr>
          </a:p>
        </p:txBody>
      </p:sp>
      <p:sp>
        <p:nvSpPr>
          <p:cNvPr id="201" name="Google Shape;201;p28"/>
          <p:cNvSpPr txBox="1"/>
          <p:nvPr>
            <p:ph type="title"/>
          </p:nvPr>
        </p:nvSpPr>
        <p:spPr>
          <a:xfrm>
            <a:off x="727800" y="61032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750">
                <a:latin typeface="Exo"/>
                <a:ea typeface="Exo"/>
                <a:cs typeface="Exo"/>
                <a:sym typeface="Exo"/>
              </a:rPr>
              <a:t>ALBERT</a:t>
            </a:r>
            <a:endParaRPr sz="2750">
              <a:latin typeface="Exo"/>
              <a:ea typeface="Exo"/>
              <a:cs typeface="Exo"/>
              <a:sym typeface="Exo"/>
            </a:endParaRPr>
          </a:p>
        </p:txBody>
      </p:sp>
      <p:pic>
        <p:nvPicPr>
          <p:cNvPr descr="Belief, concept, conclusion, consideration, idea, opinion, thought icon -  Download on Iconfinder" id="202" name="Google Shape;202;p28"/>
          <p:cNvPicPr preferRelativeResize="0"/>
          <p:nvPr/>
        </p:nvPicPr>
        <p:blipFill>
          <a:blip r:embed="rId3">
            <a:alphaModFix/>
          </a:blip>
          <a:stretch>
            <a:fillRect/>
          </a:stretch>
        </p:blipFill>
        <p:spPr>
          <a:xfrm>
            <a:off x="8087600" y="135475"/>
            <a:ext cx="930450" cy="930450"/>
          </a:xfrm>
          <a:prstGeom prst="rect">
            <a:avLst/>
          </a:prstGeom>
          <a:noFill/>
          <a:ln>
            <a:noFill/>
          </a:ln>
        </p:spPr>
      </p:pic>
      <p:sp>
        <p:nvSpPr>
          <p:cNvPr id="203" name="Google Shape;203;p28"/>
          <p:cNvSpPr txBox="1"/>
          <p:nvPr/>
        </p:nvSpPr>
        <p:spPr>
          <a:xfrm>
            <a:off x="727800" y="1294325"/>
            <a:ext cx="5465100" cy="338700"/>
          </a:xfrm>
          <a:prstGeom prst="rect">
            <a:avLst/>
          </a:prstGeom>
          <a:noFill/>
          <a:ln>
            <a:noFill/>
          </a:ln>
        </p:spPr>
        <p:txBody>
          <a:bodyPr anchorCtr="0" anchor="t" bIns="91425" lIns="91425" spcFirstLastPara="1" rIns="91425" wrap="square" tIns="91425">
            <a:spAutoFit/>
          </a:bodyPr>
          <a:lstStyle/>
          <a:p>
            <a:pPr indent="0" lvl="0" marL="0" rtl="0" algn="just">
              <a:lnSpc>
                <a:spcPct val="158000"/>
              </a:lnSpc>
              <a:spcBef>
                <a:spcPts val="0"/>
              </a:spcBef>
              <a:spcAft>
                <a:spcPts val="3600"/>
              </a:spcAft>
              <a:buNone/>
            </a:pPr>
            <a:r>
              <a:rPr lang="en" sz="1000">
                <a:solidFill>
                  <a:schemeClr val="lt1"/>
                </a:solidFill>
                <a:latin typeface="Exo"/>
                <a:ea typeface="Exo"/>
                <a:cs typeface="Exo"/>
                <a:sym typeface="Exo"/>
              </a:rPr>
              <a:t>The ALBERT architecture proposed 3 main changes over BERT as follows: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9"/>
          <p:cNvSpPr txBox="1"/>
          <p:nvPr>
            <p:ph type="title"/>
          </p:nvPr>
        </p:nvSpPr>
        <p:spPr>
          <a:xfrm>
            <a:off x="727800" y="44742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150">
                <a:latin typeface="Exo"/>
                <a:ea typeface="Exo"/>
                <a:cs typeface="Exo"/>
                <a:sym typeface="Exo"/>
              </a:rPr>
              <a:t>Evaluation Metrics</a:t>
            </a:r>
            <a:endParaRPr sz="3150">
              <a:latin typeface="Exo"/>
              <a:ea typeface="Exo"/>
              <a:cs typeface="Exo"/>
              <a:sym typeface="Exo"/>
            </a:endParaRPr>
          </a:p>
        </p:txBody>
      </p:sp>
      <p:sp>
        <p:nvSpPr>
          <p:cNvPr id="209" name="Google Shape;209;p29"/>
          <p:cNvSpPr txBox="1"/>
          <p:nvPr/>
        </p:nvSpPr>
        <p:spPr>
          <a:xfrm>
            <a:off x="4659750" y="447425"/>
            <a:ext cx="4374600" cy="4506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600"/>
              </a:spcBef>
              <a:spcAft>
                <a:spcPts val="0"/>
              </a:spcAft>
              <a:buNone/>
            </a:pPr>
            <a:r>
              <a:rPr b="1" lang="en">
                <a:solidFill>
                  <a:srgbClr val="212121"/>
                </a:solidFill>
                <a:latin typeface="Exo"/>
                <a:ea typeface="Exo"/>
                <a:cs typeface="Exo"/>
                <a:sym typeface="Exo"/>
              </a:rPr>
              <a:t>Cosine Similarity</a:t>
            </a:r>
            <a:r>
              <a:rPr lang="en">
                <a:solidFill>
                  <a:srgbClr val="212121"/>
                </a:solidFill>
                <a:latin typeface="Exo"/>
                <a:ea typeface="Exo"/>
                <a:cs typeface="Exo"/>
                <a:sym typeface="Exo"/>
              </a:rPr>
              <a:t>: </a:t>
            </a:r>
            <a:endParaRPr>
              <a:solidFill>
                <a:srgbClr val="212121"/>
              </a:solidFill>
              <a:latin typeface="Exo"/>
              <a:ea typeface="Exo"/>
              <a:cs typeface="Exo"/>
              <a:sym typeface="Exo"/>
            </a:endParaRPr>
          </a:p>
          <a:p>
            <a:pPr indent="0" lvl="0" marL="0" rtl="0" algn="just">
              <a:lnSpc>
                <a:spcPct val="115000"/>
              </a:lnSpc>
              <a:spcBef>
                <a:spcPts val="600"/>
              </a:spcBef>
              <a:spcAft>
                <a:spcPts val="0"/>
              </a:spcAft>
              <a:buNone/>
            </a:pPr>
            <a:r>
              <a:t/>
            </a:r>
            <a:endParaRPr>
              <a:solidFill>
                <a:srgbClr val="212121"/>
              </a:solidFill>
              <a:latin typeface="Exo"/>
              <a:ea typeface="Exo"/>
              <a:cs typeface="Exo"/>
              <a:sym typeface="Exo"/>
            </a:endParaRPr>
          </a:p>
          <a:p>
            <a:pPr indent="0" lvl="0" marL="0" rtl="0" algn="just">
              <a:lnSpc>
                <a:spcPct val="115000"/>
              </a:lnSpc>
              <a:spcBef>
                <a:spcPts val="600"/>
              </a:spcBef>
              <a:spcAft>
                <a:spcPts val="0"/>
              </a:spcAft>
              <a:buNone/>
            </a:pPr>
            <a:r>
              <a:t/>
            </a:r>
            <a:endParaRPr b="1">
              <a:solidFill>
                <a:srgbClr val="212121"/>
              </a:solidFill>
              <a:latin typeface="Exo"/>
              <a:ea typeface="Exo"/>
              <a:cs typeface="Exo"/>
              <a:sym typeface="Exo"/>
            </a:endParaRPr>
          </a:p>
          <a:p>
            <a:pPr indent="0" lvl="0" marL="0" rtl="0" algn="just">
              <a:lnSpc>
                <a:spcPct val="115000"/>
              </a:lnSpc>
              <a:spcBef>
                <a:spcPts val="600"/>
              </a:spcBef>
              <a:spcAft>
                <a:spcPts val="0"/>
              </a:spcAft>
              <a:buNone/>
            </a:pPr>
            <a:r>
              <a:t/>
            </a:r>
            <a:endParaRPr b="1">
              <a:solidFill>
                <a:srgbClr val="212121"/>
              </a:solidFill>
              <a:latin typeface="Exo"/>
              <a:ea typeface="Exo"/>
              <a:cs typeface="Exo"/>
              <a:sym typeface="Exo"/>
            </a:endParaRPr>
          </a:p>
          <a:p>
            <a:pPr indent="0" lvl="0" marL="0" rtl="0" algn="just">
              <a:lnSpc>
                <a:spcPct val="115000"/>
              </a:lnSpc>
              <a:spcBef>
                <a:spcPts val="600"/>
              </a:spcBef>
              <a:spcAft>
                <a:spcPts val="0"/>
              </a:spcAft>
              <a:buNone/>
            </a:pPr>
            <a:r>
              <a:rPr b="1" lang="en">
                <a:solidFill>
                  <a:srgbClr val="212121"/>
                </a:solidFill>
                <a:latin typeface="Exo"/>
                <a:ea typeface="Exo"/>
                <a:cs typeface="Exo"/>
                <a:sym typeface="Exo"/>
              </a:rPr>
              <a:t>Exact Match</a:t>
            </a:r>
            <a:r>
              <a:rPr lang="en">
                <a:solidFill>
                  <a:srgbClr val="212121"/>
                </a:solidFill>
                <a:latin typeface="Exo"/>
                <a:ea typeface="Exo"/>
                <a:cs typeface="Exo"/>
                <a:sym typeface="Exo"/>
              </a:rPr>
              <a:t>:  Number of  </a:t>
            </a:r>
            <a:r>
              <a:rPr lang="en">
                <a:solidFill>
                  <a:srgbClr val="212121"/>
                </a:solidFill>
                <a:latin typeface="Exo"/>
                <a:ea typeface="Exo"/>
                <a:cs typeface="Exo"/>
                <a:sym typeface="Exo"/>
              </a:rPr>
              <a:t>predicted start and end indices that are equal to the correct ones are added up for this metric</a:t>
            </a:r>
            <a:endParaRPr>
              <a:solidFill>
                <a:srgbClr val="212121"/>
              </a:solidFill>
              <a:latin typeface="Exo"/>
              <a:ea typeface="Exo"/>
              <a:cs typeface="Exo"/>
              <a:sym typeface="Exo"/>
            </a:endParaRPr>
          </a:p>
          <a:p>
            <a:pPr indent="0" lvl="0" marL="0" rtl="0" algn="just">
              <a:lnSpc>
                <a:spcPct val="115000"/>
              </a:lnSpc>
              <a:spcBef>
                <a:spcPts val="600"/>
              </a:spcBef>
              <a:spcAft>
                <a:spcPts val="0"/>
              </a:spcAft>
              <a:buNone/>
            </a:pPr>
            <a:r>
              <a:t/>
            </a:r>
            <a:endParaRPr>
              <a:solidFill>
                <a:srgbClr val="212121"/>
              </a:solidFill>
              <a:latin typeface="Exo"/>
              <a:ea typeface="Exo"/>
              <a:cs typeface="Exo"/>
              <a:sym typeface="Exo"/>
            </a:endParaRPr>
          </a:p>
          <a:p>
            <a:pPr indent="0" lvl="0" marL="0" rtl="0" algn="just">
              <a:lnSpc>
                <a:spcPct val="115000"/>
              </a:lnSpc>
              <a:spcBef>
                <a:spcPts val="600"/>
              </a:spcBef>
              <a:spcAft>
                <a:spcPts val="0"/>
              </a:spcAft>
              <a:buNone/>
            </a:pPr>
            <a:r>
              <a:rPr b="1" lang="en">
                <a:solidFill>
                  <a:srgbClr val="212121"/>
                </a:solidFill>
                <a:latin typeface="Exo"/>
                <a:ea typeface="Exo"/>
                <a:cs typeface="Exo"/>
                <a:sym typeface="Exo"/>
              </a:rPr>
              <a:t>F1 score: </a:t>
            </a:r>
            <a:r>
              <a:rPr lang="en">
                <a:solidFill>
                  <a:srgbClr val="212121"/>
                </a:solidFill>
                <a:latin typeface="Exo"/>
                <a:ea typeface="Exo"/>
                <a:cs typeface="Exo"/>
                <a:sym typeface="Exo"/>
              </a:rPr>
              <a:t> This metric score gives our model credit for predicting a span which partially intersects the correct one.</a:t>
            </a:r>
            <a:endParaRPr>
              <a:solidFill>
                <a:srgbClr val="212121"/>
              </a:solidFill>
              <a:latin typeface="Exo"/>
              <a:ea typeface="Exo"/>
              <a:cs typeface="Exo"/>
              <a:sym typeface="Exo"/>
            </a:endParaRPr>
          </a:p>
          <a:p>
            <a:pPr indent="0" lvl="0" marL="0" rtl="0" algn="just">
              <a:lnSpc>
                <a:spcPct val="115000"/>
              </a:lnSpc>
              <a:spcBef>
                <a:spcPts val="1100"/>
              </a:spcBef>
              <a:spcAft>
                <a:spcPts val="0"/>
              </a:spcAft>
              <a:buNone/>
            </a:pPr>
            <a:r>
              <a:rPr lang="en">
                <a:latin typeface="Exo"/>
                <a:ea typeface="Exo"/>
                <a:cs typeface="Exo"/>
                <a:sym typeface="Exo"/>
              </a:rPr>
              <a:t>precision = </a:t>
            </a:r>
            <a:r>
              <a:rPr lang="en">
                <a:solidFill>
                  <a:srgbClr val="098658"/>
                </a:solidFill>
                <a:latin typeface="Exo"/>
                <a:ea typeface="Exo"/>
                <a:cs typeface="Exo"/>
                <a:sym typeface="Exo"/>
              </a:rPr>
              <a:t>1.0</a:t>
            </a:r>
            <a:r>
              <a:rPr lang="en">
                <a:latin typeface="Exo"/>
                <a:ea typeface="Exo"/>
                <a:cs typeface="Exo"/>
                <a:sym typeface="Exo"/>
              </a:rPr>
              <a:t> * num_same / </a:t>
            </a:r>
            <a:r>
              <a:rPr lang="en">
                <a:solidFill>
                  <a:srgbClr val="0000FF"/>
                </a:solidFill>
                <a:latin typeface="Exo"/>
                <a:ea typeface="Exo"/>
                <a:cs typeface="Exo"/>
                <a:sym typeface="Exo"/>
              </a:rPr>
              <a:t>len</a:t>
            </a:r>
            <a:r>
              <a:rPr lang="en">
                <a:latin typeface="Exo"/>
                <a:ea typeface="Exo"/>
                <a:cs typeface="Exo"/>
                <a:sym typeface="Exo"/>
              </a:rPr>
              <a:t>(pred_toks)</a:t>
            </a:r>
            <a:endParaRPr>
              <a:latin typeface="Exo"/>
              <a:ea typeface="Exo"/>
              <a:cs typeface="Exo"/>
              <a:sym typeface="Exo"/>
            </a:endParaRPr>
          </a:p>
          <a:p>
            <a:pPr indent="0" lvl="0" marL="0" rtl="0" algn="just">
              <a:lnSpc>
                <a:spcPct val="115000"/>
              </a:lnSpc>
              <a:spcBef>
                <a:spcPts val="1100"/>
              </a:spcBef>
              <a:spcAft>
                <a:spcPts val="0"/>
              </a:spcAft>
              <a:buNone/>
            </a:pPr>
            <a:r>
              <a:rPr lang="en">
                <a:latin typeface="Exo"/>
                <a:ea typeface="Exo"/>
                <a:cs typeface="Exo"/>
                <a:sym typeface="Exo"/>
              </a:rPr>
              <a:t> recall = </a:t>
            </a:r>
            <a:r>
              <a:rPr lang="en">
                <a:solidFill>
                  <a:srgbClr val="098658"/>
                </a:solidFill>
                <a:latin typeface="Exo"/>
                <a:ea typeface="Exo"/>
                <a:cs typeface="Exo"/>
                <a:sym typeface="Exo"/>
              </a:rPr>
              <a:t>1.0</a:t>
            </a:r>
            <a:r>
              <a:rPr lang="en">
                <a:latin typeface="Exo"/>
                <a:ea typeface="Exo"/>
                <a:cs typeface="Exo"/>
                <a:sym typeface="Exo"/>
              </a:rPr>
              <a:t> * num_same / </a:t>
            </a:r>
            <a:r>
              <a:rPr lang="en">
                <a:solidFill>
                  <a:srgbClr val="0000FF"/>
                </a:solidFill>
                <a:latin typeface="Exo"/>
                <a:ea typeface="Exo"/>
                <a:cs typeface="Exo"/>
                <a:sym typeface="Exo"/>
              </a:rPr>
              <a:t>len</a:t>
            </a:r>
            <a:r>
              <a:rPr lang="en">
                <a:latin typeface="Exo"/>
                <a:ea typeface="Exo"/>
                <a:cs typeface="Exo"/>
                <a:sym typeface="Exo"/>
              </a:rPr>
              <a:t>(all_toks)</a:t>
            </a:r>
            <a:endParaRPr>
              <a:latin typeface="Exo"/>
              <a:ea typeface="Exo"/>
              <a:cs typeface="Exo"/>
              <a:sym typeface="Exo"/>
            </a:endParaRPr>
          </a:p>
          <a:p>
            <a:pPr indent="0" lvl="0" marL="0" rtl="0" algn="just">
              <a:lnSpc>
                <a:spcPct val="115000"/>
              </a:lnSpc>
              <a:spcBef>
                <a:spcPts val="1100"/>
              </a:spcBef>
              <a:spcAft>
                <a:spcPts val="1100"/>
              </a:spcAft>
              <a:buNone/>
            </a:pPr>
            <a:r>
              <a:rPr lang="en">
                <a:latin typeface="Exo"/>
                <a:ea typeface="Exo"/>
                <a:cs typeface="Exo"/>
                <a:sym typeface="Exo"/>
              </a:rPr>
              <a:t> f1 = (</a:t>
            </a:r>
            <a:r>
              <a:rPr lang="en">
                <a:solidFill>
                  <a:srgbClr val="098658"/>
                </a:solidFill>
                <a:latin typeface="Exo"/>
                <a:ea typeface="Exo"/>
                <a:cs typeface="Exo"/>
                <a:sym typeface="Exo"/>
              </a:rPr>
              <a:t>2</a:t>
            </a:r>
            <a:r>
              <a:rPr lang="en">
                <a:latin typeface="Exo"/>
                <a:ea typeface="Exo"/>
                <a:cs typeface="Exo"/>
                <a:sym typeface="Exo"/>
              </a:rPr>
              <a:t> * precision * recall) / (precision + recall)</a:t>
            </a:r>
            <a:endParaRPr>
              <a:latin typeface="Exo"/>
              <a:ea typeface="Exo"/>
              <a:cs typeface="Exo"/>
              <a:sym typeface="Exo"/>
            </a:endParaRPr>
          </a:p>
        </p:txBody>
      </p:sp>
      <p:pic>
        <p:nvPicPr>
          <p:cNvPr id="210" name="Google Shape;210;p29"/>
          <p:cNvPicPr preferRelativeResize="0"/>
          <p:nvPr/>
        </p:nvPicPr>
        <p:blipFill>
          <a:blip r:embed="rId3">
            <a:alphaModFix/>
          </a:blip>
          <a:stretch>
            <a:fillRect/>
          </a:stretch>
        </p:blipFill>
        <p:spPr>
          <a:xfrm>
            <a:off x="5063876" y="842413"/>
            <a:ext cx="3036850" cy="78958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0"/>
          <p:cNvSpPr txBox="1"/>
          <p:nvPr>
            <p:ph type="title"/>
          </p:nvPr>
        </p:nvSpPr>
        <p:spPr>
          <a:xfrm>
            <a:off x="727800" y="44742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150">
                <a:latin typeface="Exo"/>
                <a:ea typeface="Exo"/>
                <a:cs typeface="Exo"/>
                <a:sym typeface="Exo"/>
              </a:rPr>
              <a:t>Results</a:t>
            </a:r>
            <a:endParaRPr sz="3150">
              <a:latin typeface="Exo"/>
              <a:ea typeface="Exo"/>
              <a:cs typeface="Exo"/>
              <a:sym typeface="Exo"/>
            </a:endParaRPr>
          </a:p>
        </p:txBody>
      </p:sp>
      <p:sp>
        <p:nvSpPr>
          <p:cNvPr id="216" name="Google Shape;216;p30"/>
          <p:cNvSpPr txBox="1"/>
          <p:nvPr/>
        </p:nvSpPr>
        <p:spPr>
          <a:xfrm>
            <a:off x="4669775" y="447425"/>
            <a:ext cx="4374600" cy="4597800"/>
          </a:xfrm>
          <a:prstGeom prst="rect">
            <a:avLst/>
          </a:prstGeom>
          <a:noFill/>
          <a:ln>
            <a:noFill/>
          </a:ln>
        </p:spPr>
        <p:txBody>
          <a:bodyPr anchorCtr="0" anchor="t" bIns="91425" lIns="91425" spcFirstLastPara="1" rIns="91425" wrap="square" tIns="91425">
            <a:spAutoFit/>
          </a:bodyPr>
          <a:lstStyle/>
          <a:p>
            <a:pPr indent="-317500" lvl="0" marL="457200" rtl="0" algn="just">
              <a:lnSpc>
                <a:spcPct val="115000"/>
              </a:lnSpc>
              <a:spcBef>
                <a:spcPts val="0"/>
              </a:spcBef>
              <a:spcAft>
                <a:spcPts val="0"/>
              </a:spcAft>
              <a:buClr>
                <a:schemeClr val="dk2"/>
              </a:buClr>
              <a:buSzPts val="1400"/>
              <a:buFont typeface="Exo"/>
              <a:buChar char="●"/>
            </a:pPr>
            <a:r>
              <a:rPr lang="en">
                <a:solidFill>
                  <a:schemeClr val="dk2"/>
                </a:solidFill>
                <a:latin typeface="Exo"/>
                <a:ea typeface="Exo"/>
                <a:cs typeface="Exo"/>
                <a:sym typeface="Exo"/>
              </a:rPr>
              <a:t>For the embedding models, SIF clearly performs better compared to Word2Vec, as expected. The validation accuracy of SIF is 78.6%</a:t>
            </a:r>
            <a:endParaRPr>
              <a:solidFill>
                <a:schemeClr val="dk2"/>
              </a:solidFill>
              <a:latin typeface="Exo"/>
              <a:ea typeface="Exo"/>
              <a:cs typeface="Exo"/>
              <a:sym typeface="Exo"/>
            </a:endParaRPr>
          </a:p>
          <a:p>
            <a:pPr indent="0" lvl="0" marL="457200" rtl="0" algn="just">
              <a:lnSpc>
                <a:spcPct val="115000"/>
              </a:lnSpc>
              <a:spcBef>
                <a:spcPts val="0"/>
              </a:spcBef>
              <a:spcAft>
                <a:spcPts val="0"/>
              </a:spcAft>
              <a:buNone/>
            </a:pPr>
            <a:r>
              <a:t/>
            </a:r>
            <a:endParaRPr>
              <a:solidFill>
                <a:schemeClr val="dk2"/>
              </a:solidFill>
              <a:latin typeface="Exo"/>
              <a:ea typeface="Exo"/>
              <a:cs typeface="Exo"/>
              <a:sym typeface="Exo"/>
            </a:endParaRPr>
          </a:p>
          <a:p>
            <a:pPr indent="-317500" lvl="0" marL="457200" rtl="0" algn="just">
              <a:lnSpc>
                <a:spcPct val="115000"/>
              </a:lnSpc>
              <a:spcBef>
                <a:spcPts val="0"/>
              </a:spcBef>
              <a:spcAft>
                <a:spcPts val="0"/>
              </a:spcAft>
              <a:buClr>
                <a:schemeClr val="dk2"/>
              </a:buClr>
              <a:buSzPts val="1400"/>
              <a:buFont typeface="Exo"/>
              <a:buChar char="●"/>
            </a:pPr>
            <a:r>
              <a:rPr lang="en">
                <a:solidFill>
                  <a:schemeClr val="dk2"/>
                </a:solidFill>
                <a:latin typeface="Exo"/>
                <a:ea typeface="Exo"/>
                <a:cs typeface="Exo"/>
                <a:sym typeface="Exo"/>
              </a:rPr>
              <a:t>For transformer models, our trained BERT model performs decently and we achieved an EM score of 84.06%. </a:t>
            </a:r>
            <a:endParaRPr>
              <a:solidFill>
                <a:schemeClr val="dk2"/>
              </a:solidFill>
              <a:latin typeface="Exo"/>
              <a:ea typeface="Exo"/>
              <a:cs typeface="Exo"/>
              <a:sym typeface="Exo"/>
            </a:endParaRPr>
          </a:p>
          <a:p>
            <a:pPr indent="0" lvl="0" marL="457200" rtl="0" algn="just">
              <a:lnSpc>
                <a:spcPct val="115000"/>
              </a:lnSpc>
              <a:spcBef>
                <a:spcPts val="0"/>
              </a:spcBef>
              <a:spcAft>
                <a:spcPts val="0"/>
              </a:spcAft>
              <a:buNone/>
            </a:pPr>
            <a:r>
              <a:t/>
            </a:r>
            <a:endParaRPr>
              <a:solidFill>
                <a:schemeClr val="dk2"/>
              </a:solidFill>
              <a:latin typeface="Exo"/>
              <a:ea typeface="Exo"/>
              <a:cs typeface="Exo"/>
              <a:sym typeface="Exo"/>
            </a:endParaRPr>
          </a:p>
          <a:p>
            <a:pPr indent="-317500" lvl="0" marL="457200" rtl="0" algn="just">
              <a:lnSpc>
                <a:spcPct val="115000"/>
              </a:lnSpc>
              <a:spcBef>
                <a:spcPts val="0"/>
              </a:spcBef>
              <a:spcAft>
                <a:spcPts val="0"/>
              </a:spcAft>
              <a:buClr>
                <a:schemeClr val="dk2"/>
              </a:buClr>
              <a:buSzPts val="1400"/>
              <a:buFont typeface="Exo"/>
              <a:buChar char="●"/>
            </a:pPr>
            <a:r>
              <a:rPr lang="en">
                <a:solidFill>
                  <a:schemeClr val="dk2"/>
                </a:solidFill>
                <a:latin typeface="Exo"/>
                <a:ea typeface="Exo"/>
                <a:cs typeface="Exo"/>
                <a:sym typeface="Exo"/>
              </a:rPr>
              <a:t>ALBERT has a less accuracy because it has significantly less number of parameters compared to the BERT model, which compromises the accuracy to a certain limit. </a:t>
            </a:r>
            <a:endParaRPr>
              <a:solidFill>
                <a:schemeClr val="dk2"/>
              </a:solidFill>
              <a:latin typeface="Exo"/>
              <a:ea typeface="Exo"/>
              <a:cs typeface="Exo"/>
              <a:sym typeface="Exo"/>
            </a:endParaRPr>
          </a:p>
          <a:p>
            <a:pPr indent="0" lvl="0" marL="457200" rtl="0" algn="just">
              <a:lnSpc>
                <a:spcPct val="115000"/>
              </a:lnSpc>
              <a:spcBef>
                <a:spcPts val="0"/>
              </a:spcBef>
              <a:spcAft>
                <a:spcPts val="0"/>
              </a:spcAft>
              <a:buNone/>
            </a:pPr>
            <a:r>
              <a:t/>
            </a:r>
            <a:endParaRPr>
              <a:solidFill>
                <a:schemeClr val="dk2"/>
              </a:solidFill>
              <a:latin typeface="Exo"/>
              <a:ea typeface="Exo"/>
              <a:cs typeface="Exo"/>
              <a:sym typeface="Exo"/>
            </a:endParaRPr>
          </a:p>
          <a:p>
            <a:pPr indent="-317500" lvl="0" marL="457200" rtl="0" algn="just">
              <a:lnSpc>
                <a:spcPct val="115000"/>
              </a:lnSpc>
              <a:spcBef>
                <a:spcPts val="0"/>
              </a:spcBef>
              <a:spcAft>
                <a:spcPts val="0"/>
              </a:spcAft>
              <a:buClr>
                <a:schemeClr val="dk2"/>
              </a:buClr>
              <a:buSzPts val="1400"/>
              <a:buFont typeface="Exo"/>
              <a:buChar char="●"/>
            </a:pPr>
            <a:r>
              <a:rPr lang="en">
                <a:solidFill>
                  <a:schemeClr val="dk2"/>
                </a:solidFill>
                <a:latin typeface="Exo"/>
                <a:ea typeface="Exo"/>
                <a:cs typeface="Exo"/>
                <a:sym typeface="Exo"/>
              </a:rPr>
              <a:t>Our ensemble (BERT+DISTILBERT) model performs marginally better than the BERT model. </a:t>
            </a:r>
            <a:endParaRPr>
              <a:solidFill>
                <a:schemeClr val="dk2"/>
              </a:solidFill>
              <a:latin typeface="Exo"/>
              <a:ea typeface="Exo"/>
              <a:cs typeface="Exo"/>
              <a:sym typeface="Exo"/>
            </a:endParaRPr>
          </a:p>
          <a:p>
            <a:pPr indent="0" lvl="0" marL="0" rtl="0" algn="just">
              <a:lnSpc>
                <a:spcPct val="115000"/>
              </a:lnSpc>
              <a:spcBef>
                <a:spcPts val="0"/>
              </a:spcBef>
              <a:spcAft>
                <a:spcPts val="0"/>
              </a:spcAft>
              <a:buNone/>
            </a:pPr>
            <a:r>
              <a:t/>
            </a:r>
            <a:endParaRPr sz="1300">
              <a:solidFill>
                <a:schemeClr val="dk2"/>
              </a:solidFill>
              <a:latin typeface="Exo"/>
              <a:ea typeface="Exo"/>
              <a:cs typeface="Exo"/>
              <a:sym typeface="Exo"/>
            </a:endParaRPr>
          </a:p>
        </p:txBody>
      </p:sp>
      <p:sp>
        <p:nvSpPr>
          <p:cNvPr id="217" name="Google Shape;217;p30"/>
          <p:cNvSpPr txBox="1"/>
          <p:nvPr/>
        </p:nvSpPr>
        <p:spPr>
          <a:xfrm>
            <a:off x="404250" y="1378300"/>
            <a:ext cx="218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Embedding Models</a:t>
            </a:r>
            <a:endParaRPr>
              <a:solidFill>
                <a:schemeClr val="lt1"/>
              </a:solidFill>
              <a:latin typeface="Lato"/>
              <a:ea typeface="Lato"/>
              <a:cs typeface="Lato"/>
              <a:sym typeface="Lato"/>
            </a:endParaRPr>
          </a:p>
        </p:txBody>
      </p:sp>
      <p:graphicFrame>
        <p:nvGraphicFramePr>
          <p:cNvPr id="218" name="Google Shape;218;p30"/>
          <p:cNvGraphicFramePr/>
          <p:nvPr/>
        </p:nvGraphicFramePr>
        <p:xfrm>
          <a:off x="403388" y="1778500"/>
          <a:ext cx="3000000" cy="3000000"/>
        </p:xfrm>
        <a:graphic>
          <a:graphicData uri="http://schemas.openxmlformats.org/drawingml/2006/table">
            <a:tbl>
              <a:tblPr>
                <a:noFill/>
                <a:tableStyleId>{08ADE4BA-A1BD-4E7A-9883-8975AB41CD98}</a:tableStyleId>
              </a:tblPr>
              <a:tblGrid>
                <a:gridCol w="1169625"/>
                <a:gridCol w="1225325"/>
                <a:gridCol w="1225325"/>
              </a:tblGrid>
              <a:tr h="12700">
                <a:tc>
                  <a:txBody>
                    <a:bodyPr/>
                    <a:lstStyle/>
                    <a:p>
                      <a:pPr indent="0" lvl="0" marL="0" rtl="0" algn="ctr">
                        <a:spcBef>
                          <a:spcPts val="0"/>
                        </a:spcBef>
                        <a:spcAft>
                          <a:spcPts val="0"/>
                        </a:spcAft>
                        <a:buNone/>
                      </a:pPr>
                      <a:r>
                        <a:rPr b="1" lang="en" sz="1200">
                          <a:solidFill>
                            <a:schemeClr val="lt1"/>
                          </a:solidFill>
                          <a:latin typeface="Times New Roman"/>
                          <a:ea typeface="Times New Roman"/>
                          <a:cs typeface="Times New Roman"/>
                          <a:sym typeface="Times New Roman"/>
                        </a:rPr>
                        <a:t>Model</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lt1"/>
                          </a:solidFill>
                          <a:latin typeface="Times New Roman"/>
                          <a:ea typeface="Times New Roman"/>
                          <a:cs typeface="Times New Roman"/>
                          <a:sym typeface="Times New Roman"/>
                        </a:rPr>
                        <a:t>train accuracy </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lt1"/>
                          </a:solidFill>
                          <a:latin typeface="Times New Roman"/>
                          <a:ea typeface="Times New Roman"/>
                          <a:cs typeface="Times New Roman"/>
                          <a:sym typeface="Times New Roman"/>
                        </a:rPr>
                        <a:t>val accuracy</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W2v</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66.0</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69.6</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SIF</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76.8</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78.6</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bl>
          </a:graphicData>
        </a:graphic>
      </p:graphicFrame>
      <p:sp>
        <p:nvSpPr>
          <p:cNvPr id="219" name="Google Shape;219;p30"/>
          <p:cNvSpPr txBox="1"/>
          <p:nvPr/>
        </p:nvSpPr>
        <p:spPr>
          <a:xfrm>
            <a:off x="475638" y="2949325"/>
            <a:ext cx="204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Transformer Models</a:t>
            </a:r>
            <a:endParaRPr>
              <a:solidFill>
                <a:schemeClr val="lt1"/>
              </a:solidFill>
              <a:latin typeface="Lato"/>
              <a:ea typeface="Lato"/>
              <a:cs typeface="Lato"/>
              <a:sym typeface="Lato"/>
            </a:endParaRPr>
          </a:p>
        </p:txBody>
      </p:sp>
      <p:graphicFrame>
        <p:nvGraphicFramePr>
          <p:cNvPr id="220" name="Google Shape;220;p30"/>
          <p:cNvGraphicFramePr/>
          <p:nvPr/>
        </p:nvGraphicFramePr>
        <p:xfrm>
          <a:off x="475638" y="3349535"/>
          <a:ext cx="3000000" cy="3000000"/>
        </p:xfrm>
        <a:graphic>
          <a:graphicData uri="http://schemas.openxmlformats.org/drawingml/2006/table">
            <a:tbl>
              <a:tblPr>
                <a:noFill/>
                <a:tableStyleId>{08ADE4BA-A1BD-4E7A-9883-8975AB41CD98}</a:tableStyleId>
              </a:tblPr>
              <a:tblGrid>
                <a:gridCol w="1116500"/>
                <a:gridCol w="1162750"/>
                <a:gridCol w="1112000"/>
              </a:tblGrid>
              <a:tr h="265250">
                <a:tc>
                  <a:txBody>
                    <a:bodyPr/>
                    <a:lstStyle/>
                    <a:p>
                      <a:pPr indent="0" lvl="0" marL="0" rtl="0" algn="ctr">
                        <a:spcBef>
                          <a:spcPts val="0"/>
                        </a:spcBef>
                        <a:spcAft>
                          <a:spcPts val="0"/>
                        </a:spcAft>
                        <a:buNone/>
                      </a:pPr>
                      <a:r>
                        <a:rPr b="1" lang="en" sz="1200">
                          <a:solidFill>
                            <a:schemeClr val="lt1"/>
                          </a:solidFill>
                          <a:latin typeface="Times New Roman"/>
                          <a:ea typeface="Times New Roman"/>
                          <a:cs typeface="Times New Roman"/>
                          <a:sym typeface="Times New Roman"/>
                        </a:rPr>
                        <a:t>Models</a:t>
                      </a:r>
                      <a:endParaRPr b="1"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lt1"/>
                          </a:solidFill>
                          <a:latin typeface="Times New Roman"/>
                          <a:ea typeface="Times New Roman"/>
                          <a:cs typeface="Times New Roman"/>
                          <a:sym typeface="Times New Roman"/>
                        </a:rPr>
                        <a:t>EM</a:t>
                      </a:r>
                      <a:endParaRPr b="1"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lt1"/>
                          </a:solidFill>
                          <a:latin typeface="Times New Roman"/>
                          <a:ea typeface="Times New Roman"/>
                          <a:cs typeface="Times New Roman"/>
                          <a:sym typeface="Times New Roman"/>
                        </a:rPr>
                        <a:t>F1</a:t>
                      </a:r>
                      <a:endParaRPr b="1"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265250">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BERT</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84.06</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86.5</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266875">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ALBERT</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63.33</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73.8</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266875">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DISTILBERT</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80.69</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82.7</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265250">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ENSEMBLE</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84.67</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86.9</a:t>
                      </a:r>
                      <a:endParaRPr sz="1200">
                        <a:solidFill>
                          <a:schemeClr val="lt1"/>
                        </a:solidFill>
                        <a:latin typeface="Times New Roman"/>
                        <a:ea typeface="Times New Roman"/>
                        <a:cs typeface="Times New Roman"/>
                        <a:sym typeface="Times New Roman"/>
                      </a:endParaRPr>
                    </a:p>
                  </a:txBody>
                  <a:tcPr marT="63500" marB="63500" marR="63500" marL="6350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bl>
          </a:graphicData>
        </a:graphic>
      </p:graphicFrame>
      <p:pic>
        <p:nvPicPr>
          <p:cNvPr id="221" name="Google Shape;221;p30"/>
          <p:cNvPicPr preferRelativeResize="0"/>
          <p:nvPr/>
        </p:nvPicPr>
        <p:blipFill>
          <a:blip r:embed="rId3">
            <a:alphaModFix/>
          </a:blip>
          <a:stretch>
            <a:fillRect/>
          </a:stretch>
        </p:blipFill>
        <p:spPr>
          <a:xfrm>
            <a:off x="3394850" y="348900"/>
            <a:ext cx="881050" cy="881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4D2BA"/>
            </a:gs>
            <a:gs pos="100000">
              <a:srgbClr val="155E54"/>
            </a:gs>
          </a:gsLst>
          <a:lin ang="5400012" scaled="0"/>
        </a:gradFill>
      </p:bgPr>
    </p:bg>
    <p:spTree>
      <p:nvGrpSpPr>
        <p:cNvPr id="225" name="Shape 225"/>
        <p:cNvGrpSpPr/>
        <p:nvPr/>
      </p:nvGrpSpPr>
      <p:grpSpPr>
        <a:xfrm>
          <a:off x="0" y="0"/>
          <a:ext cx="0" cy="0"/>
          <a:chOff x="0" y="0"/>
          <a:chExt cx="0" cy="0"/>
        </a:xfrm>
      </p:grpSpPr>
      <p:sp>
        <p:nvSpPr>
          <p:cNvPr id="226" name="Google Shape;226;p31"/>
          <p:cNvSpPr txBox="1"/>
          <p:nvPr>
            <p:ph type="title"/>
          </p:nvPr>
        </p:nvSpPr>
        <p:spPr>
          <a:xfrm>
            <a:off x="727800" y="1191775"/>
            <a:ext cx="46080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Sample Answers</a:t>
            </a:r>
            <a:endParaRPr/>
          </a:p>
        </p:txBody>
      </p:sp>
      <p:pic>
        <p:nvPicPr>
          <p:cNvPr id="227" name="Google Shape;227;p31"/>
          <p:cNvPicPr preferRelativeResize="0"/>
          <p:nvPr/>
        </p:nvPicPr>
        <p:blipFill>
          <a:blip r:embed="rId3">
            <a:alphaModFix/>
          </a:blip>
          <a:stretch>
            <a:fillRect/>
          </a:stretch>
        </p:blipFill>
        <p:spPr>
          <a:xfrm>
            <a:off x="152400" y="2029875"/>
            <a:ext cx="8839199" cy="798050"/>
          </a:xfrm>
          <a:prstGeom prst="rect">
            <a:avLst/>
          </a:prstGeom>
          <a:noFill/>
          <a:ln>
            <a:noFill/>
          </a:ln>
        </p:spPr>
      </p:pic>
      <p:pic>
        <p:nvPicPr>
          <p:cNvPr id="228" name="Google Shape;228;p31"/>
          <p:cNvPicPr preferRelativeResize="0"/>
          <p:nvPr/>
        </p:nvPicPr>
        <p:blipFill>
          <a:blip r:embed="rId4">
            <a:alphaModFix/>
          </a:blip>
          <a:stretch>
            <a:fillRect/>
          </a:stretch>
        </p:blipFill>
        <p:spPr>
          <a:xfrm>
            <a:off x="152400" y="3001137"/>
            <a:ext cx="8839199" cy="756925"/>
          </a:xfrm>
          <a:prstGeom prst="rect">
            <a:avLst/>
          </a:prstGeom>
          <a:noFill/>
          <a:ln>
            <a:noFill/>
          </a:ln>
        </p:spPr>
      </p:pic>
      <p:pic>
        <p:nvPicPr>
          <p:cNvPr id="229" name="Google Shape;229;p31"/>
          <p:cNvPicPr preferRelativeResize="0"/>
          <p:nvPr/>
        </p:nvPicPr>
        <p:blipFill rotWithShape="1">
          <a:blip r:embed="rId5">
            <a:alphaModFix/>
          </a:blip>
          <a:srcRect b="0" l="0" r="1690" t="0"/>
          <a:stretch/>
        </p:blipFill>
        <p:spPr>
          <a:xfrm>
            <a:off x="152400" y="3931275"/>
            <a:ext cx="8839199" cy="756925"/>
          </a:xfrm>
          <a:prstGeom prst="rect">
            <a:avLst/>
          </a:prstGeom>
          <a:noFill/>
          <a:ln>
            <a:noFill/>
          </a:ln>
        </p:spPr>
      </p:pic>
      <p:pic>
        <p:nvPicPr>
          <p:cNvPr id="230" name="Google Shape;230;p31"/>
          <p:cNvPicPr preferRelativeResize="0"/>
          <p:nvPr/>
        </p:nvPicPr>
        <p:blipFill>
          <a:blip r:embed="rId6">
            <a:alphaModFix/>
          </a:blip>
          <a:stretch>
            <a:fillRect/>
          </a:stretch>
        </p:blipFill>
        <p:spPr>
          <a:xfrm>
            <a:off x="8123825" y="108725"/>
            <a:ext cx="881050" cy="881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2"/>
          <p:cNvSpPr txBox="1"/>
          <p:nvPr>
            <p:ph idx="2" type="body"/>
          </p:nvPr>
        </p:nvSpPr>
        <p:spPr>
          <a:xfrm>
            <a:off x="4627450" y="366300"/>
            <a:ext cx="4416900" cy="47772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chemeClr val="dk2"/>
              </a:buClr>
              <a:buSzPts val="1600"/>
              <a:buFont typeface="Exo"/>
              <a:buChar char="●"/>
            </a:pPr>
            <a:r>
              <a:rPr lang="en" sz="1600">
                <a:solidFill>
                  <a:schemeClr val="dk2"/>
                </a:solidFill>
                <a:latin typeface="Exo"/>
                <a:ea typeface="Exo"/>
                <a:cs typeface="Exo"/>
                <a:sym typeface="Exo"/>
              </a:rPr>
              <a:t>The implemented models can be categorized into three categories as follows. </a:t>
            </a:r>
            <a:endParaRPr sz="1600">
              <a:solidFill>
                <a:schemeClr val="dk2"/>
              </a:solidFill>
              <a:latin typeface="Exo"/>
              <a:ea typeface="Exo"/>
              <a:cs typeface="Exo"/>
              <a:sym typeface="Exo"/>
            </a:endParaRPr>
          </a:p>
          <a:p>
            <a:pPr indent="-311150" lvl="1" marL="914400" rtl="0" algn="l">
              <a:lnSpc>
                <a:spcPct val="100000"/>
              </a:lnSpc>
              <a:spcBef>
                <a:spcPts val="0"/>
              </a:spcBef>
              <a:spcAft>
                <a:spcPts val="0"/>
              </a:spcAft>
              <a:buClr>
                <a:schemeClr val="dk2"/>
              </a:buClr>
              <a:buSzPts val="1300"/>
              <a:buFont typeface="Exo"/>
              <a:buChar char="○"/>
            </a:pPr>
            <a:r>
              <a:rPr lang="en" sz="1300">
                <a:solidFill>
                  <a:schemeClr val="dk2"/>
                </a:solidFill>
                <a:latin typeface="Exo"/>
                <a:ea typeface="Exo"/>
                <a:cs typeface="Exo"/>
                <a:sym typeface="Exo"/>
              </a:rPr>
              <a:t>Embeddings models - Word2Vec and  SIF</a:t>
            </a:r>
            <a:endParaRPr sz="1300">
              <a:solidFill>
                <a:schemeClr val="dk2"/>
              </a:solidFill>
              <a:latin typeface="Exo"/>
              <a:ea typeface="Exo"/>
              <a:cs typeface="Exo"/>
              <a:sym typeface="Exo"/>
            </a:endParaRPr>
          </a:p>
          <a:p>
            <a:pPr indent="-311150" lvl="1" marL="914400" rtl="0" algn="l">
              <a:lnSpc>
                <a:spcPct val="100000"/>
              </a:lnSpc>
              <a:spcBef>
                <a:spcPts val="0"/>
              </a:spcBef>
              <a:spcAft>
                <a:spcPts val="0"/>
              </a:spcAft>
              <a:buClr>
                <a:schemeClr val="dk2"/>
              </a:buClr>
              <a:buSzPts val="1300"/>
              <a:buFont typeface="Exo"/>
              <a:buChar char="○"/>
            </a:pPr>
            <a:r>
              <a:rPr lang="en" sz="1300">
                <a:solidFill>
                  <a:schemeClr val="dk2"/>
                </a:solidFill>
                <a:latin typeface="Exo"/>
                <a:ea typeface="Exo"/>
                <a:cs typeface="Exo"/>
                <a:sym typeface="Exo"/>
              </a:rPr>
              <a:t>Transformers models - BERT, ALBERT, DISTILBERT  </a:t>
            </a:r>
            <a:endParaRPr sz="1300">
              <a:solidFill>
                <a:schemeClr val="dk2"/>
              </a:solidFill>
              <a:latin typeface="Exo"/>
              <a:ea typeface="Exo"/>
              <a:cs typeface="Exo"/>
              <a:sym typeface="Exo"/>
            </a:endParaRPr>
          </a:p>
          <a:p>
            <a:pPr indent="-311150" lvl="1" marL="914400" rtl="0" algn="l">
              <a:lnSpc>
                <a:spcPct val="100000"/>
              </a:lnSpc>
              <a:spcBef>
                <a:spcPts val="0"/>
              </a:spcBef>
              <a:spcAft>
                <a:spcPts val="0"/>
              </a:spcAft>
              <a:buClr>
                <a:schemeClr val="dk2"/>
              </a:buClr>
              <a:buSzPts val="1300"/>
              <a:buFont typeface="Exo"/>
              <a:buChar char="○"/>
            </a:pPr>
            <a:r>
              <a:rPr lang="en" sz="1300">
                <a:solidFill>
                  <a:schemeClr val="dk2"/>
                </a:solidFill>
                <a:latin typeface="Exo"/>
                <a:ea typeface="Exo"/>
                <a:cs typeface="Exo"/>
                <a:sym typeface="Exo"/>
              </a:rPr>
              <a:t>Ensemble model - DISTILBERT+BERT</a:t>
            </a:r>
            <a:endParaRPr sz="1300">
              <a:solidFill>
                <a:schemeClr val="dk2"/>
              </a:solidFill>
              <a:latin typeface="Exo"/>
              <a:ea typeface="Exo"/>
              <a:cs typeface="Exo"/>
              <a:sym typeface="Exo"/>
            </a:endParaRPr>
          </a:p>
          <a:p>
            <a:pPr indent="0" lvl="0" marL="914400" rtl="0" algn="l">
              <a:lnSpc>
                <a:spcPct val="100000"/>
              </a:lnSpc>
              <a:spcBef>
                <a:spcPts val="0"/>
              </a:spcBef>
              <a:spcAft>
                <a:spcPts val="0"/>
              </a:spcAft>
              <a:buNone/>
            </a:pPr>
            <a:r>
              <a:t/>
            </a:r>
            <a:endParaRPr sz="1600">
              <a:solidFill>
                <a:schemeClr val="dk2"/>
              </a:solidFill>
              <a:latin typeface="Exo"/>
              <a:ea typeface="Exo"/>
              <a:cs typeface="Exo"/>
              <a:sym typeface="Exo"/>
            </a:endParaRPr>
          </a:p>
          <a:p>
            <a:pPr indent="-330200" lvl="0" marL="457200" rtl="0" algn="l">
              <a:lnSpc>
                <a:spcPct val="100000"/>
              </a:lnSpc>
              <a:spcBef>
                <a:spcPts val="0"/>
              </a:spcBef>
              <a:spcAft>
                <a:spcPts val="0"/>
              </a:spcAft>
              <a:buClr>
                <a:schemeClr val="dk2"/>
              </a:buClr>
              <a:buSzPts val="1600"/>
              <a:buFont typeface="Exo"/>
              <a:buChar char="●"/>
            </a:pPr>
            <a:r>
              <a:rPr lang="en" sz="1600">
                <a:solidFill>
                  <a:schemeClr val="dk2"/>
                </a:solidFill>
                <a:latin typeface="Exo"/>
                <a:ea typeface="Exo"/>
                <a:cs typeface="Exo"/>
                <a:sym typeface="Exo"/>
              </a:rPr>
              <a:t>We used cosine similarity as metrics for embeddings model and EM and F1 score as metric for the other two categories</a:t>
            </a:r>
            <a:endParaRPr sz="1600">
              <a:solidFill>
                <a:schemeClr val="dk2"/>
              </a:solidFill>
              <a:latin typeface="Exo"/>
              <a:ea typeface="Exo"/>
              <a:cs typeface="Exo"/>
              <a:sym typeface="Exo"/>
            </a:endParaRPr>
          </a:p>
          <a:p>
            <a:pPr indent="0" lvl="0" marL="0" rtl="0" algn="l">
              <a:lnSpc>
                <a:spcPct val="100000"/>
              </a:lnSpc>
              <a:spcBef>
                <a:spcPts val="0"/>
              </a:spcBef>
              <a:spcAft>
                <a:spcPts val="0"/>
              </a:spcAft>
              <a:buNone/>
            </a:pPr>
            <a:r>
              <a:t/>
            </a:r>
            <a:endParaRPr sz="1600">
              <a:solidFill>
                <a:schemeClr val="dk2"/>
              </a:solidFill>
              <a:latin typeface="Exo"/>
              <a:ea typeface="Exo"/>
              <a:cs typeface="Exo"/>
              <a:sym typeface="Exo"/>
            </a:endParaRPr>
          </a:p>
          <a:p>
            <a:pPr indent="-330200" lvl="0" marL="457200" rtl="0" algn="l">
              <a:lnSpc>
                <a:spcPct val="100000"/>
              </a:lnSpc>
              <a:spcBef>
                <a:spcPts val="0"/>
              </a:spcBef>
              <a:spcAft>
                <a:spcPts val="0"/>
              </a:spcAft>
              <a:buClr>
                <a:schemeClr val="dk2"/>
              </a:buClr>
              <a:buSzPts val="1600"/>
              <a:buFont typeface="Exo"/>
              <a:buChar char="●"/>
            </a:pPr>
            <a:r>
              <a:rPr lang="en" sz="1600">
                <a:solidFill>
                  <a:schemeClr val="dk2"/>
                </a:solidFill>
                <a:latin typeface="Exo"/>
                <a:ea typeface="Exo"/>
                <a:cs typeface="Exo"/>
                <a:sym typeface="Exo"/>
              </a:rPr>
              <a:t>In future, </a:t>
            </a:r>
            <a:endParaRPr sz="1600">
              <a:solidFill>
                <a:schemeClr val="dk2"/>
              </a:solidFill>
              <a:latin typeface="Exo"/>
              <a:ea typeface="Exo"/>
              <a:cs typeface="Exo"/>
              <a:sym typeface="Exo"/>
            </a:endParaRPr>
          </a:p>
          <a:p>
            <a:pPr indent="-330200" lvl="1" marL="914400" rtl="0" algn="l">
              <a:lnSpc>
                <a:spcPct val="100000"/>
              </a:lnSpc>
              <a:spcBef>
                <a:spcPts val="0"/>
              </a:spcBef>
              <a:spcAft>
                <a:spcPts val="0"/>
              </a:spcAft>
              <a:buClr>
                <a:schemeClr val="dk2"/>
              </a:buClr>
              <a:buSzPts val="1600"/>
              <a:buFont typeface="Exo"/>
              <a:buChar char="○"/>
            </a:pPr>
            <a:r>
              <a:rPr lang="en" sz="1600">
                <a:solidFill>
                  <a:schemeClr val="dk2"/>
                </a:solidFill>
                <a:latin typeface="Exo"/>
                <a:ea typeface="Exo"/>
                <a:cs typeface="Exo"/>
                <a:sym typeface="Exo"/>
              </a:rPr>
              <a:t>explore more efficient variants of BERT like ELECTRA and ROBERTa </a:t>
            </a:r>
            <a:endParaRPr sz="1600">
              <a:solidFill>
                <a:schemeClr val="dk2"/>
              </a:solidFill>
              <a:latin typeface="Exo"/>
              <a:ea typeface="Exo"/>
              <a:cs typeface="Exo"/>
              <a:sym typeface="Exo"/>
            </a:endParaRPr>
          </a:p>
          <a:p>
            <a:pPr indent="-330200" lvl="1" marL="914400" rtl="0" algn="l">
              <a:lnSpc>
                <a:spcPct val="100000"/>
              </a:lnSpc>
              <a:spcBef>
                <a:spcPts val="0"/>
              </a:spcBef>
              <a:spcAft>
                <a:spcPts val="0"/>
              </a:spcAft>
              <a:buClr>
                <a:schemeClr val="dk2"/>
              </a:buClr>
              <a:buSzPts val="1600"/>
              <a:buFont typeface="Exo"/>
              <a:buChar char="○"/>
            </a:pPr>
            <a:r>
              <a:rPr lang="en" sz="1600">
                <a:solidFill>
                  <a:schemeClr val="dk2"/>
                </a:solidFill>
                <a:latin typeface="Exo"/>
                <a:ea typeface="Exo"/>
                <a:cs typeface="Exo"/>
                <a:sym typeface="Exo"/>
              </a:rPr>
              <a:t>explore top performing ensemble architectures like IE-Net</a:t>
            </a:r>
            <a:endParaRPr b="1" sz="1600">
              <a:solidFill>
                <a:schemeClr val="dk2"/>
              </a:solidFill>
              <a:latin typeface="Exo"/>
              <a:ea typeface="Exo"/>
              <a:cs typeface="Exo"/>
              <a:sym typeface="Exo"/>
            </a:endParaRPr>
          </a:p>
        </p:txBody>
      </p:sp>
      <p:sp>
        <p:nvSpPr>
          <p:cNvPr id="236" name="Google Shape;236;p32"/>
          <p:cNvSpPr txBox="1"/>
          <p:nvPr>
            <p:ph type="title"/>
          </p:nvPr>
        </p:nvSpPr>
        <p:spPr>
          <a:xfrm>
            <a:off x="727800" y="44742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150">
                <a:latin typeface="Exo"/>
                <a:ea typeface="Exo"/>
                <a:cs typeface="Exo"/>
                <a:sym typeface="Exo"/>
              </a:rPr>
              <a:t>Conclusion</a:t>
            </a:r>
            <a:endParaRPr sz="3150">
              <a:latin typeface="Exo"/>
              <a:ea typeface="Exo"/>
              <a:cs typeface="Exo"/>
              <a:sym typeface="Exo"/>
            </a:endParaRPr>
          </a:p>
        </p:txBody>
      </p:sp>
      <p:pic>
        <p:nvPicPr>
          <p:cNvPr descr="Belief, concept, conclusion, consideration, idea, opinion, thought icon -  Download on Iconfinder" id="237" name="Google Shape;237;p32"/>
          <p:cNvPicPr preferRelativeResize="0"/>
          <p:nvPr/>
        </p:nvPicPr>
        <p:blipFill>
          <a:blip r:embed="rId3">
            <a:alphaModFix/>
          </a:blip>
          <a:stretch>
            <a:fillRect/>
          </a:stretch>
        </p:blipFill>
        <p:spPr>
          <a:xfrm>
            <a:off x="3223275" y="324200"/>
            <a:ext cx="930450" cy="9304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4D2BA"/>
            </a:gs>
            <a:gs pos="100000">
              <a:srgbClr val="155E54"/>
            </a:gs>
          </a:gsLst>
          <a:lin ang="5400012" scaled="0"/>
        </a:gradFill>
      </p:bgPr>
    </p:bg>
    <p:spTree>
      <p:nvGrpSpPr>
        <p:cNvPr id="241" name="Shape 241"/>
        <p:cNvGrpSpPr/>
        <p:nvPr/>
      </p:nvGrpSpPr>
      <p:grpSpPr>
        <a:xfrm>
          <a:off x="0" y="0"/>
          <a:ext cx="0" cy="0"/>
          <a:chOff x="0" y="0"/>
          <a:chExt cx="0" cy="0"/>
        </a:xfrm>
      </p:grpSpPr>
      <p:sp>
        <p:nvSpPr>
          <p:cNvPr id="242" name="Google Shape;242;p33"/>
          <p:cNvSpPr txBox="1"/>
          <p:nvPr/>
        </p:nvSpPr>
        <p:spPr>
          <a:xfrm>
            <a:off x="592175" y="1383950"/>
            <a:ext cx="8160000" cy="3309300"/>
          </a:xfrm>
          <a:prstGeom prst="rect">
            <a:avLst/>
          </a:prstGeom>
          <a:noFill/>
          <a:ln>
            <a:noFill/>
          </a:ln>
        </p:spPr>
        <p:txBody>
          <a:bodyPr anchorCtr="0" anchor="t" bIns="91425" lIns="91425" spcFirstLastPara="1" rIns="91425" wrap="square" tIns="91425">
            <a:spAutoFit/>
          </a:bodyPr>
          <a:lstStyle/>
          <a:p>
            <a:pPr indent="-317500" lvl="0" marL="457200" rtl="0" algn="just">
              <a:lnSpc>
                <a:spcPct val="150000"/>
              </a:lnSpc>
              <a:spcBef>
                <a:spcPts val="0"/>
              </a:spcBef>
              <a:spcAft>
                <a:spcPts val="0"/>
              </a:spcAft>
              <a:buClr>
                <a:srgbClr val="FFFDFA"/>
              </a:buClr>
              <a:buSzPts val="1400"/>
              <a:buFont typeface="Exo"/>
              <a:buChar char="●"/>
            </a:pPr>
            <a:r>
              <a:rPr lang="en">
                <a:solidFill>
                  <a:srgbClr val="FFFDFA"/>
                </a:solidFill>
                <a:latin typeface="Exo"/>
                <a:ea typeface="Exo"/>
                <a:cs typeface="Exo"/>
                <a:sym typeface="Exo"/>
              </a:rPr>
              <a:t>The work has been evenly split among all three members</a:t>
            </a:r>
            <a:endParaRPr>
              <a:solidFill>
                <a:srgbClr val="FFFDFA"/>
              </a:solidFill>
              <a:latin typeface="Exo"/>
              <a:ea typeface="Exo"/>
              <a:cs typeface="Exo"/>
              <a:sym typeface="Exo"/>
            </a:endParaRPr>
          </a:p>
          <a:p>
            <a:pPr indent="-317500" lvl="0" marL="457200" rtl="0" algn="just">
              <a:lnSpc>
                <a:spcPct val="150000"/>
              </a:lnSpc>
              <a:spcBef>
                <a:spcPts val="0"/>
              </a:spcBef>
              <a:spcAft>
                <a:spcPts val="0"/>
              </a:spcAft>
              <a:buClr>
                <a:srgbClr val="FFFDFA"/>
              </a:buClr>
              <a:buSzPts val="1400"/>
              <a:buFont typeface="Exo"/>
              <a:buChar char="●"/>
            </a:pPr>
            <a:r>
              <a:rPr lang="en">
                <a:solidFill>
                  <a:srgbClr val="FFFDFA"/>
                </a:solidFill>
                <a:latin typeface="Exo"/>
                <a:ea typeface="Exo"/>
                <a:cs typeface="Exo"/>
                <a:sym typeface="Exo"/>
              </a:rPr>
              <a:t>Each member performed literature survey, research work and implemented specific models</a:t>
            </a:r>
            <a:endParaRPr>
              <a:solidFill>
                <a:srgbClr val="FFFDFA"/>
              </a:solidFill>
              <a:latin typeface="Exo"/>
              <a:ea typeface="Exo"/>
              <a:cs typeface="Exo"/>
              <a:sym typeface="Exo"/>
            </a:endParaRPr>
          </a:p>
          <a:p>
            <a:pPr indent="-317500" lvl="0" marL="457200" rtl="0" algn="just">
              <a:lnSpc>
                <a:spcPct val="150000"/>
              </a:lnSpc>
              <a:spcBef>
                <a:spcPts val="0"/>
              </a:spcBef>
              <a:spcAft>
                <a:spcPts val="0"/>
              </a:spcAft>
              <a:buClr>
                <a:srgbClr val="FFFDFA"/>
              </a:buClr>
              <a:buSzPts val="1400"/>
              <a:buFont typeface="Exo"/>
              <a:buChar char="●"/>
            </a:pPr>
            <a:r>
              <a:rPr lang="en">
                <a:solidFill>
                  <a:srgbClr val="FFFDFA"/>
                </a:solidFill>
                <a:latin typeface="Exo"/>
                <a:ea typeface="Exo"/>
                <a:cs typeface="Exo"/>
                <a:sym typeface="Exo"/>
              </a:rPr>
              <a:t>Shuchita is responsible for implementing the embedding models of Word2Vec and SIF along with necessary data preprocessing and training</a:t>
            </a:r>
            <a:endParaRPr>
              <a:solidFill>
                <a:srgbClr val="FFFDFA"/>
              </a:solidFill>
              <a:latin typeface="Exo"/>
              <a:ea typeface="Exo"/>
              <a:cs typeface="Exo"/>
              <a:sym typeface="Exo"/>
            </a:endParaRPr>
          </a:p>
          <a:p>
            <a:pPr indent="-317500" lvl="0" marL="457200" rtl="0" algn="just">
              <a:lnSpc>
                <a:spcPct val="150000"/>
              </a:lnSpc>
              <a:spcBef>
                <a:spcPts val="0"/>
              </a:spcBef>
              <a:spcAft>
                <a:spcPts val="0"/>
              </a:spcAft>
              <a:buClr>
                <a:srgbClr val="FFFDFA"/>
              </a:buClr>
              <a:buSzPts val="1400"/>
              <a:buFont typeface="Exo"/>
              <a:buChar char="●"/>
            </a:pPr>
            <a:r>
              <a:rPr lang="en">
                <a:solidFill>
                  <a:srgbClr val="FFFDFA"/>
                </a:solidFill>
                <a:latin typeface="Exo"/>
                <a:ea typeface="Exo"/>
                <a:cs typeface="Exo"/>
                <a:sym typeface="Exo"/>
              </a:rPr>
              <a:t>Soham implemented the BERT model with its DistilBERT variant</a:t>
            </a:r>
            <a:endParaRPr>
              <a:solidFill>
                <a:srgbClr val="FFFDFA"/>
              </a:solidFill>
              <a:latin typeface="Exo"/>
              <a:ea typeface="Exo"/>
              <a:cs typeface="Exo"/>
              <a:sym typeface="Exo"/>
            </a:endParaRPr>
          </a:p>
          <a:p>
            <a:pPr indent="-317500" lvl="0" marL="457200" rtl="0" algn="just">
              <a:lnSpc>
                <a:spcPct val="150000"/>
              </a:lnSpc>
              <a:spcBef>
                <a:spcPts val="0"/>
              </a:spcBef>
              <a:spcAft>
                <a:spcPts val="0"/>
              </a:spcAft>
              <a:buClr>
                <a:srgbClr val="FFFDFA"/>
              </a:buClr>
              <a:buSzPts val="1400"/>
              <a:buFont typeface="Exo"/>
              <a:buChar char="●"/>
            </a:pPr>
            <a:r>
              <a:rPr lang="en">
                <a:solidFill>
                  <a:srgbClr val="FFFDFA"/>
                </a:solidFill>
                <a:latin typeface="Exo"/>
                <a:ea typeface="Exo"/>
                <a:cs typeface="Exo"/>
                <a:sym typeface="Exo"/>
              </a:rPr>
              <a:t>Omkar implemented the BERT model and trained the variant model of ALBERT</a:t>
            </a:r>
            <a:endParaRPr>
              <a:solidFill>
                <a:srgbClr val="FFFDFA"/>
              </a:solidFill>
              <a:latin typeface="Exo"/>
              <a:ea typeface="Exo"/>
              <a:cs typeface="Exo"/>
              <a:sym typeface="Exo"/>
            </a:endParaRPr>
          </a:p>
          <a:p>
            <a:pPr indent="-317500" lvl="0" marL="457200" rtl="0" algn="just">
              <a:lnSpc>
                <a:spcPct val="150000"/>
              </a:lnSpc>
              <a:spcBef>
                <a:spcPts val="0"/>
              </a:spcBef>
              <a:spcAft>
                <a:spcPts val="0"/>
              </a:spcAft>
              <a:buClr>
                <a:srgbClr val="FFFDFA"/>
              </a:buClr>
              <a:buSzPts val="1400"/>
              <a:buFont typeface="Exo"/>
              <a:buChar char="●"/>
            </a:pPr>
            <a:r>
              <a:rPr lang="en">
                <a:solidFill>
                  <a:srgbClr val="FFFDFA"/>
                </a:solidFill>
                <a:latin typeface="Exo"/>
                <a:ea typeface="Exo"/>
                <a:cs typeface="Exo"/>
                <a:sym typeface="Exo"/>
              </a:rPr>
              <a:t>The ensemble model was attempted by Omkar and Soham</a:t>
            </a:r>
            <a:endParaRPr>
              <a:solidFill>
                <a:srgbClr val="FFFDFA"/>
              </a:solidFill>
              <a:latin typeface="Exo"/>
              <a:ea typeface="Exo"/>
              <a:cs typeface="Exo"/>
              <a:sym typeface="Exo"/>
            </a:endParaRPr>
          </a:p>
          <a:p>
            <a:pPr indent="-317500" lvl="0" marL="457200" rtl="0" algn="just">
              <a:lnSpc>
                <a:spcPct val="150000"/>
              </a:lnSpc>
              <a:spcBef>
                <a:spcPts val="0"/>
              </a:spcBef>
              <a:spcAft>
                <a:spcPts val="0"/>
              </a:spcAft>
              <a:buClr>
                <a:srgbClr val="FFFDFA"/>
              </a:buClr>
              <a:buSzPts val="1400"/>
              <a:buFont typeface="Exo"/>
              <a:buChar char="●"/>
            </a:pPr>
            <a:r>
              <a:rPr lang="en">
                <a:solidFill>
                  <a:srgbClr val="FFFDFA"/>
                </a:solidFill>
                <a:latin typeface="Exo"/>
                <a:ea typeface="Exo"/>
                <a:cs typeface="Exo"/>
                <a:sym typeface="Exo"/>
              </a:rPr>
              <a:t>All </a:t>
            </a:r>
            <a:r>
              <a:rPr lang="en">
                <a:solidFill>
                  <a:srgbClr val="FFFDFA"/>
                </a:solidFill>
                <a:latin typeface="Exo"/>
                <a:ea typeface="Exo"/>
                <a:cs typeface="Exo"/>
                <a:sym typeface="Exo"/>
              </a:rPr>
              <a:t>members</a:t>
            </a:r>
            <a:r>
              <a:rPr lang="en">
                <a:solidFill>
                  <a:srgbClr val="FFFDFA"/>
                </a:solidFill>
                <a:latin typeface="Exo"/>
                <a:ea typeface="Exo"/>
                <a:cs typeface="Exo"/>
                <a:sym typeface="Exo"/>
              </a:rPr>
              <a:t> shared equal contribution in the documentation, reporting and analysis of the best model</a:t>
            </a:r>
            <a:endParaRPr>
              <a:solidFill>
                <a:srgbClr val="FFFDFA"/>
              </a:solidFill>
              <a:latin typeface="Exo"/>
              <a:ea typeface="Exo"/>
              <a:cs typeface="Exo"/>
              <a:sym typeface="Exo"/>
            </a:endParaRPr>
          </a:p>
        </p:txBody>
      </p:sp>
      <p:pic>
        <p:nvPicPr>
          <p:cNvPr id="243" name="Google Shape;243;p33"/>
          <p:cNvPicPr preferRelativeResize="0"/>
          <p:nvPr/>
        </p:nvPicPr>
        <p:blipFill>
          <a:blip r:embed="rId3">
            <a:alphaModFix/>
          </a:blip>
          <a:stretch>
            <a:fillRect/>
          </a:stretch>
        </p:blipFill>
        <p:spPr>
          <a:xfrm>
            <a:off x="8121325" y="141800"/>
            <a:ext cx="862875" cy="862875"/>
          </a:xfrm>
          <a:prstGeom prst="rect">
            <a:avLst/>
          </a:prstGeom>
          <a:noFill/>
          <a:ln>
            <a:noFill/>
          </a:ln>
        </p:spPr>
      </p:pic>
      <p:sp>
        <p:nvSpPr>
          <p:cNvPr id="244" name="Google Shape;244;p33"/>
          <p:cNvSpPr txBox="1"/>
          <p:nvPr>
            <p:ph type="title"/>
          </p:nvPr>
        </p:nvSpPr>
        <p:spPr>
          <a:xfrm>
            <a:off x="727800" y="44742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150">
                <a:latin typeface="Exo"/>
                <a:ea typeface="Exo"/>
                <a:cs typeface="Exo"/>
                <a:sym typeface="Exo"/>
              </a:rPr>
              <a:t>Responsibilities</a:t>
            </a:r>
            <a:endParaRPr sz="3150">
              <a:latin typeface="Exo"/>
              <a:ea typeface="Exo"/>
              <a:cs typeface="Exo"/>
              <a:sym typeface="Ex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6"/>
          <p:cNvSpPr txBox="1"/>
          <p:nvPr>
            <p:ph idx="2" type="body"/>
          </p:nvPr>
        </p:nvSpPr>
        <p:spPr>
          <a:xfrm>
            <a:off x="4572000" y="1225750"/>
            <a:ext cx="4548000" cy="30255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Clr>
                <a:schemeClr val="dk2"/>
              </a:buClr>
              <a:buSzPts val="2000"/>
              <a:buFont typeface="Exo"/>
              <a:buChar char="❖"/>
            </a:pPr>
            <a:r>
              <a:rPr b="1" lang="en" sz="2000">
                <a:solidFill>
                  <a:schemeClr val="dk2"/>
                </a:solidFill>
                <a:latin typeface="Exo"/>
                <a:ea typeface="Exo"/>
                <a:cs typeface="Exo"/>
                <a:sym typeface="Exo"/>
              </a:rPr>
              <a:t>Introduction</a:t>
            </a:r>
            <a:endParaRPr b="1" sz="2000">
              <a:solidFill>
                <a:schemeClr val="dk2"/>
              </a:solidFill>
              <a:latin typeface="Exo"/>
              <a:ea typeface="Exo"/>
              <a:cs typeface="Exo"/>
              <a:sym typeface="Exo"/>
            </a:endParaRPr>
          </a:p>
          <a:p>
            <a:pPr indent="-355600" lvl="0" marL="457200" rtl="0" algn="l">
              <a:spcBef>
                <a:spcPts val="0"/>
              </a:spcBef>
              <a:spcAft>
                <a:spcPts val="0"/>
              </a:spcAft>
              <a:buClr>
                <a:schemeClr val="dk2"/>
              </a:buClr>
              <a:buSzPts val="2000"/>
              <a:buFont typeface="Exo"/>
              <a:buChar char="❖"/>
            </a:pPr>
            <a:r>
              <a:rPr b="1" lang="en" sz="2000">
                <a:solidFill>
                  <a:schemeClr val="dk2"/>
                </a:solidFill>
                <a:latin typeface="Exo"/>
                <a:ea typeface="Exo"/>
                <a:cs typeface="Exo"/>
                <a:sym typeface="Exo"/>
              </a:rPr>
              <a:t>Dataset</a:t>
            </a:r>
            <a:endParaRPr b="1" sz="2000">
              <a:solidFill>
                <a:schemeClr val="dk2"/>
              </a:solidFill>
              <a:latin typeface="Exo"/>
              <a:ea typeface="Exo"/>
              <a:cs typeface="Exo"/>
              <a:sym typeface="Exo"/>
            </a:endParaRPr>
          </a:p>
          <a:p>
            <a:pPr indent="-355600" lvl="0" marL="457200" rtl="0" algn="l">
              <a:spcBef>
                <a:spcPts val="0"/>
              </a:spcBef>
              <a:spcAft>
                <a:spcPts val="0"/>
              </a:spcAft>
              <a:buClr>
                <a:schemeClr val="dk2"/>
              </a:buClr>
              <a:buSzPts val="2000"/>
              <a:buFont typeface="Exo"/>
              <a:buChar char="❖"/>
            </a:pPr>
            <a:r>
              <a:rPr b="1" lang="en" sz="2000">
                <a:solidFill>
                  <a:schemeClr val="dk2"/>
                </a:solidFill>
                <a:latin typeface="Exo"/>
                <a:ea typeface="Exo"/>
                <a:cs typeface="Exo"/>
                <a:sym typeface="Exo"/>
              </a:rPr>
              <a:t>Data preprocessing</a:t>
            </a:r>
            <a:endParaRPr b="1" sz="2000">
              <a:solidFill>
                <a:schemeClr val="dk2"/>
              </a:solidFill>
              <a:latin typeface="Exo"/>
              <a:ea typeface="Exo"/>
              <a:cs typeface="Exo"/>
              <a:sym typeface="Exo"/>
            </a:endParaRPr>
          </a:p>
          <a:p>
            <a:pPr indent="-355600" lvl="0" marL="457200" rtl="0" algn="l">
              <a:spcBef>
                <a:spcPts val="0"/>
              </a:spcBef>
              <a:spcAft>
                <a:spcPts val="0"/>
              </a:spcAft>
              <a:buClr>
                <a:schemeClr val="dk2"/>
              </a:buClr>
              <a:buSzPts val="2000"/>
              <a:buFont typeface="Exo"/>
              <a:buChar char="❖"/>
            </a:pPr>
            <a:r>
              <a:rPr b="1" lang="en" sz="2000">
                <a:solidFill>
                  <a:schemeClr val="dk2"/>
                </a:solidFill>
                <a:latin typeface="Exo"/>
                <a:ea typeface="Exo"/>
                <a:cs typeface="Exo"/>
                <a:sym typeface="Exo"/>
              </a:rPr>
              <a:t>Modeling</a:t>
            </a:r>
            <a:endParaRPr b="1" sz="2000">
              <a:solidFill>
                <a:schemeClr val="dk2"/>
              </a:solidFill>
              <a:latin typeface="Exo"/>
              <a:ea typeface="Exo"/>
              <a:cs typeface="Exo"/>
              <a:sym typeface="Exo"/>
            </a:endParaRPr>
          </a:p>
          <a:p>
            <a:pPr indent="-355600" lvl="0" marL="457200" rtl="0" algn="l">
              <a:spcBef>
                <a:spcPts val="0"/>
              </a:spcBef>
              <a:spcAft>
                <a:spcPts val="0"/>
              </a:spcAft>
              <a:buClr>
                <a:schemeClr val="dk2"/>
              </a:buClr>
              <a:buSzPts val="2000"/>
              <a:buFont typeface="Exo"/>
              <a:buChar char="❖"/>
            </a:pPr>
            <a:r>
              <a:rPr b="1" lang="en" sz="2000">
                <a:solidFill>
                  <a:schemeClr val="dk2"/>
                </a:solidFill>
                <a:latin typeface="Exo"/>
                <a:ea typeface="Exo"/>
                <a:cs typeface="Exo"/>
                <a:sym typeface="Exo"/>
              </a:rPr>
              <a:t>Evaluation</a:t>
            </a:r>
            <a:endParaRPr b="1" sz="2000">
              <a:solidFill>
                <a:schemeClr val="dk2"/>
              </a:solidFill>
              <a:latin typeface="Exo"/>
              <a:ea typeface="Exo"/>
              <a:cs typeface="Exo"/>
              <a:sym typeface="Exo"/>
            </a:endParaRPr>
          </a:p>
          <a:p>
            <a:pPr indent="-355600" lvl="0" marL="457200" rtl="0" algn="l">
              <a:spcBef>
                <a:spcPts val="0"/>
              </a:spcBef>
              <a:spcAft>
                <a:spcPts val="0"/>
              </a:spcAft>
              <a:buClr>
                <a:schemeClr val="dk2"/>
              </a:buClr>
              <a:buSzPts val="2000"/>
              <a:buFont typeface="Exo"/>
              <a:buChar char="❖"/>
            </a:pPr>
            <a:r>
              <a:rPr b="1" lang="en" sz="2000">
                <a:solidFill>
                  <a:schemeClr val="dk2"/>
                </a:solidFill>
                <a:latin typeface="Exo"/>
                <a:ea typeface="Exo"/>
                <a:cs typeface="Exo"/>
                <a:sym typeface="Exo"/>
              </a:rPr>
              <a:t>Results</a:t>
            </a:r>
            <a:endParaRPr b="1" sz="2000">
              <a:solidFill>
                <a:schemeClr val="dk2"/>
              </a:solidFill>
              <a:latin typeface="Exo"/>
              <a:ea typeface="Exo"/>
              <a:cs typeface="Exo"/>
              <a:sym typeface="Exo"/>
            </a:endParaRPr>
          </a:p>
          <a:p>
            <a:pPr indent="-355600" lvl="0" marL="457200" rtl="0" algn="l">
              <a:spcBef>
                <a:spcPts val="0"/>
              </a:spcBef>
              <a:spcAft>
                <a:spcPts val="0"/>
              </a:spcAft>
              <a:buClr>
                <a:schemeClr val="dk2"/>
              </a:buClr>
              <a:buSzPts val="2000"/>
              <a:buFont typeface="Exo"/>
              <a:buChar char="❖"/>
            </a:pPr>
            <a:r>
              <a:rPr b="1" lang="en" sz="2000">
                <a:solidFill>
                  <a:schemeClr val="dk2"/>
                </a:solidFill>
                <a:latin typeface="Exo"/>
                <a:ea typeface="Exo"/>
                <a:cs typeface="Exo"/>
                <a:sym typeface="Exo"/>
              </a:rPr>
              <a:t>Conclusion</a:t>
            </a:r>
            <a:endParaRPr b="1" sz="2000">
              <a:solidFill>
                <a:schemeClr val="dk2"/>
              </a:solidFill>
              <a:latin typeface="Exo"/>
              <a:ea typeface="Exo"/>
              <a:cs typeface="Exo"/>
              <a:sym typeface="Exo"/>
            </a:endParaRPr>
          </a:p>
          <a:p>
            <a:pPr indent="-355600" lvl="0" marL="457200" rtl="0" algn="l">
              <a:spcBef>
                <a:spcPts val="0"/>
              </a:spcBef>
              <a:spcAft>
                <a:spcPts val="0"/>
              </a:spcAft>
              <a:buClr>
                <a:schemeClr val="dk2"/>
              </a:buClr>
              <a:buSzPts val="2000"/>
              <a:buFont typeface="Exo"/>
              <a:buChar char="❖"/>
            </a:pPr>
            <a:r>
              <a:rPr b="1" lang="en" sz="2000">
                <a:solidFill>
                  <a:schemeClr val="dk2"/>
                </a:solidFill>
                <a:latin typeface="Exo"/>
                <a:ea typeface="Exo"/>
                <a:cs typeface="Exo"/>
                <a:sym typeface="Exo"/>
              </a:rPr>
              <a:t>Responsibilities</a:t>
            </a:r>
            <a:endParaRPr b="1" sz="2000">
              <a:solidFill>
                <a:schemeClr val="dk2"/>
              </a:solidFill>
              <a:latin typeface="Exo"/>
              <a:ea typeface="Exo"/>
              <a:cs typeface="Exo"/>
              <a:sym typeface="Exo"/>
            </a:endParaRPr>
          </a:p>
        </p:txBody>
      </p:sp>
      <p:sp>
        <p:nvSpPr>
          <p:cNvPr id="115" name="Google Shape;115;p16"/>
          <p:cNvSpPr txBox="1"/>
          <p:nvPr>
            <p:ph type="title"/>
          </p:nvPr>
        </p:nvSpPr>
        <p:spPr>
          <a:xfrm>
            <a:off x="727800" y="43897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040">
                <a:latin typeface="Exo"/>
                <a:ea typeface="Exo"/>
                <a:cs typeface="Exo"/>
                <a:sym typeface="Exo"/>
              </a:rPr>
              <a:t>Index</a:t>
            </a:r>
            <a:endParaRPr sz="3040">
              <a:latin typeface="Exo"/>
              <a:ea typeface="Exo"/>
              <a:cs typeface="Exo"/>
              <a:sym typeface="Ex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4D2BA"/>
            </a:gs>
            <a:gs pos="100000">
              <a:srgbClr val="155E54"/>
            </a:gs>
          </a:gsLst>
          <a:lin ang="5400012" scaled="0"/>
        </a:gradFill>
      </p:bgPr>
    </p:bg>
    <p:spTree>
      <p:nvGrpSpPr>
        <p:cNvPr id="248" name="Shape 248"/>
        <p:cNvGrpSpPr/>
        <p:nvPr/>
      </p:nvGrpSpPr>
      <p:grpSpPr>
        <a:xfrm>
          <a:off x="0" y="0"/>
          <a:ext cx="0" cy="0"/>
          <a:chOff x="0" y="0"/>
          <a:chExt cx="0" cy="0"/>
        </a:xfrm>
      </p:grpSpPr>
      <p:sp>
        <p:nvSpPr>
          <p:cNvPr id="249" name="Google Shape;249;p34"/>
          <p:cNvSpPr txBox="1"/>
          <p:nvPr/>
        </p:nvSpPr>
        <p:spPr>
          <a:xfrm>
            <a:off x="727800" y="1231300"/>
            <a:ext cx="8901300" cy="383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Exo"/>
                <a:ea typeface="Exo"/>
                <a:cs typeface="Exo"/>
                <a:sym typeface="Exo"/>
              </a:rPr>
              <a:t>[1] Dataset SQuAD 1.1: </a:t>
            </a:r>
            <a:endParaRPr b="1">
              <a:solidFill>
                <a:schemeClr val="lt1"/>
              </a:solidFill>
              <a:latin typeface="Exo"/>
              <a:ea typeface="Exo"/>
              <a:cs typeface="Exo"/>
              <a:sym typeface="Exo"/>
            </a:endParaRPr>
          </a:p>
          <a:p>
            <a:pPr indent="457200" lvl="0" marL="0" rtl="0" algn="l">
              <a:lnSpc>
                <a:spcPct val="115000"/>
              </a:lnSpc>
              <a:spcBef>
                <a:spcPts val="0"/>
              </a:spcBef>
              <a:spcAft>
                <a:spcPts val="0"/>
              </a:spcAft>
              <a:buNone/>
            </a:pPr>
            <a:r>
              <a:rPr lang="en" sz="1200" u="sng">
                <a:solidFill>
                  <a:schemeClr val="lt1"/>
                </a:solidFill>
                <a:latin typeface="Exo"/>
                <a:ea typeface="Exo"/>
                <a:cs typeface="Exo"/>
                <a:sym typeface="Exo"/>
                <a:hlinkClick r:id="rId3">
                  <a:extLst>
                    <a:ext uri="{A12FA001-AC4F-418D-AE19-62706E023703}">
                      <ahyp:hlinkClr val="tx"/>
                    </a:ext>
                  </a:extLst>
                </a:hlinkClick>
              </a:rPr>
              <a:t>https://rajpurkar.github.io/SQuAD-explorer/</a:t>
            </a:r>
            <a:endParaRPr>
              <a:solidFill>
                <a:schemeClr val="lt1"/>
              </a:solidFill>
              <a:latin typeface="Exo"/>
              <a:ea typeface="Exo"/>
              <a:cs typeface="Exo"/>
              <a:sym typeface="Exo"/>
            </a:endParaRPr>
          </a:p>
          <a:p>
            <a:pPr indent="0" lvl="0" marL="0" rtl="0" algn="l">
              <a:lnSpc>
                <a:spcPct val="115000"/>
              </a:lnSpc>
              <a:spcBef>
                <a:spcPts val="0"/>
              </a:spcBef>
              <a:spcAft>
                <a:spcPts val="0"/>
              </a:spcAft>
              <a:buNone/>
            </a:pPr>
            <a:r>
              <a:rPr b="1" lang="en">
                <a:solidFill>
                  <a:schemeClr val="lt1"/>
                </a:solidFill>
                <a:latin typeface="Exo"/>
                <a:ea typeface="Exo"/>
                <a:cs typeface="Exo"/>
                <a:sym typeface="Exo"/>
              </a:rPr>
              <a:t>[2]</a:t>
            </a:r>
            <a:r>
              <a:rPr lang="en">
                <a:solidFill>
                  <a:schemeClr val="lt1"/>
                </a:solidFill>
                <a:latin typeface="Exo"/>
                <a:ea typeface="Exo"/>
                <a:cs typeface="Exo"/>
                <a:sym typeface="Exo"/>
              </a:rPr>
              <a:t> </a:t>
            </a:r>
            <a:r>
              <a:rPr b="1" lang="en">
                <a:solidFill>
                  <a:schemeClr val="lt1"/>
                </a:solidFill>
                <a:latin typeface="Exo"/>
                <a:ea typeface="Exo"/>
                <a:cs typeface="Exo"/>
                <a:sym typeface="Exo"/>
              </a:rPr>
              <a:t>A Review of Question Answering Systems:</a:t>
            </a:r>
            <a:endParaRPr>
              <a:solidFill>
                <a:schemeClr val="lt1"/>
              </a:solidFill>
              <a:latin typeface="Exo"/>
              <a:ea typeface="Exo"/>
              <a:cs typeface="Exo"/>
              <a:sym typeface="Exo"/>
            </a:endParaRPr>
          </a:p>
          <a:p>
            <a:pPr indent="457200" lvl="0" marL="0" rtl="0" algn="l">
              <a:lnSpc>
                <a:spcPct val="115000"/>
              </a:lnSpc>
              <a:spcBef>
                <a:spcPts val="0"/>
              </a:spcBef>
              <a:spcAft>
                <a:spcPts val="0"/>
              </a:spcAft>
              <a:buNone/>
            </a:pPr>
            <a:r>
              <a:rPr lang="en" sz="1200" u="sng">
                <a:solidFill>
                  <a:schemeClr val="lt1"/>
                </a:solidFill>
                <a:latin typeface="Exo"/>
                <a:ea typeface="Exo"/>
                <a:cs typeface="Exo"/>
                <a:sym typeface="Exo"/>
                <a:hlinkClick r:id="rId4">
                  <a:extLst>
                    <a:ext uri="{A12FA001-AC4F-418D-AE19-62706E023703}">
                      <ahyp:hlinkClr val="tx"/>
                    </a:ext>
                  </a:extLst>
                </a:hlinkClick>
              </a:rPr>
              <a:t>https://www.riverpublishers.com/journal_read_html_article.php?j=JWE/17/8/5</a:t>
            </a:r>
            <a:endParaRPr>
              <a:solidFill>
                <a:schemeClr val="lt1"/>
              </a:solidFill>
              <a:latin typeface="Exo"/>
              <a:ea typeface="Exo"/>
              <a:cs typeface="Exo"/>
              <a:sym typeface="Exo"/>
            </a:endParaRPr>
          </a:p>
          <a:p>
            <a:pPr indent="0" lvl="0" marL="0" rtl="0" algn="l">
              <a:lnSpc>
                <a:spcPct val="115000"/>
              </a:lnSpc>
              <a:spcBef>
                <a:spcPts val="0"/>
              </a:spcBef>
              <a:spcAft>
                <a:spcPts val="0"/>
              </a:spcAft>
              <a:buNone/>
            </a:pPr>
            <a:r>
              <a:rPr b="1" lang="en">
                <a:solidFill>
                  <a:schemeClr val="lt1"/>
                </a:solidFill>
                <a:latin typeface="Exo"/>
                <a:ea typeface="Exo"/>
                <a:cs typeface="Exo"/>
                <a:sym typeface="Exo"/>
              </a:rPr>
              <a:t>[3] Embedding models: </a:t>
            </a:r>
            <a:endParaRPr b="1">
              <a:solidFill>
                <a:schemeClr val="lt1"/>
              </a:solidFill>
              <a:latin typeface="Exo"/>
              <a:ea typeface="Exo"/>
              <a:cs typeface="Exo"/>
              <a:sym typeface="Exo"/>
            </a:endParaRPr>
          </a:p>
          <a:p>
            <a:pPr indent="457200" lvl="0" marL="0" rtl="0" algn="l">
              <a:lnSpc>
                <a:spcPct val="115000"/>
              </a:lnSpc>
              <a:spcBef>
                <a:spcPts val="0"/>
              </a:spcBef>
              <a:spcAft>
                <a:spcPts val="0"/>
              </a:spcAft>
              <a:buNone/>
            </a:pPr>
            <a:r>
              <a:rPr lang="en" sz="1200" u="sng">
                <a:solidFill>
                  <a:schemeClr val="lt1"/>
                </a:solidFill>
                <a:latin typeface="Exo"/>
                <a:ea typeface="Exo"/>
                <a:cs typeface="Exo"/>
                <a:sym typeface="Exo"/>
              </a:rPr>
              <a:t>https://openreview.net/forum?id=SyK00v5xx</a:t>
            </a:r>
            <a:endParaRPr>
              <a:solidFill>
                <a:schemeClr val="lt1"/>
              </a:solidFill>
              <a:latin typeface="Exo"/>
              <a:ea typeface="Exo"/>
              <a:cs typeface="Exo"/>
              <a:sym typeface="Exo"/>
            </a:endParaRPr>
          </a:p>
          <a:p>
            <a:pPr indent="0" lvl="0" marL="0" rtl="0" algn="l">
              <a:lnSpc>
                <a:spcPct val="115000"/>
              </a:lnSpc>
              <a:spcBef>
                <a:spcPts val="0"/>
              </a:spcBef>
              <a:spcAft>
                <a:spcPts val="0"/>
              </a:spcAft>
              <a:buNone/>
            </a:pPr>
            <a:r>
              <a:rPr b="1" lang="en">
                <a:solidFill>
                  <a:schemeClr val="lt1"/>
                </a:solidFill>
                <a:latin typeface="Exo"/>
                <a:ea typeface="Exo"/>
                <a:cs typeface="Exo"/>
                <a:sym typeface="Exo"/>
              </a:rPr>
              <a:t>[4] BERT: Pre-training of Deep Bidirectional Transformers for Language Understanding:</a:t>
            </a:r>
            <a:endParaRPr b="1">
              <a:solidFill>
                <a:schemeClr val="lt1"/>
              </a:solidFill>
              <a:latin typeface="Exo"/>
              <a:ea typeface="Exo"/>
              <a:cs typeface="Exo"/>
              <a:sym typeface="Exo"/>
            </a:endParaRPr>
          </a:p>
          <a:p>
            <a:pPr indent="457200" lvl="0" marL="0" rtl="0" algn="l">
              <a:lnSpc>
                <a:spcPct val="115000"/>
              </a:lnSpc>
              <a:spcBef>
                <a:spcPts val="0"/>
              </a:spcBef>
              <a:spcAft>
                <a:spcPts val="0"/>
              </a:spcAft>
              <a:buNone/>
            </a:pPr>
            <a:r>
              <a:rPr lang="en" sz="1200" u="sng">
                <a:solidFill>
                  <a:schemeClr val="lt1"/>
                </a:solidFill>
                <a:latin typeface="Exo"/>
                <a:ea typeface="Exo"/>
                <a:cs typeface="Exo"/>
                <a:sym typeface="Exo"/>
                <a:hlinkClick r:id="rId5">
                  <a:extLst>
                    <a:ext uri="{A12FA001-AC4F-418D-AE19-62706E023703}">
                      <ahyp:hlinkClr val="tx"/>
                    </a:ext>
                  </a:extLst>
                </a:hlinkClick>
              </a:rPr>
              <a:t>https://arxiv.org/abs/1810.04805</a:t>
            </a:r>
            <a:endParaRPr>
              <a:solidFill>
                <a:schemeClr val="lt1"/>
              </a:solidFill>
              <a:latin typeface="Exo"/>
              <a:ea typeface="Exo"/>
              <a:cs typeface="Exo"/>
              <a:sym typeface="Exo"/>
            </a:endParaRPr>
          </a:p>
          <a:p>
            <a:pPr indent="0" lvl="0" marL="0" rtl="0" algn="l">
              <a:lnSpc>
                <a:spcPct val="115000"/>
              </a:lnSpc>
              <a:spcBef>
                <a:spcPts val="0"/>
              </a:spcBef>
              <a:spcAft>
                <a:spcPts val="0"/>
              </a:spcAft>
              <a:buNone/>
            </a:pPr>
            <a:r>
              <a:rPr b="1" lang="en">
                <a:solidFill>
                  <a:schemeClr val="lt1"/>
                </a:solidFill>
                <a:latin typeface="Exo"/>
                <a:ea typeface="Exo"/>
                <a:cs typeface="Exo"/>
                <a:sym typeface="Exo"/>
              </a:rPr>
              <a:t>[5] Exploring cosine-similarity functions:</a:t>
            </a:r>
            <a:endParaRPr sz="1200">
              <a:solidFill>
                <a:srgbClr val="1155CC"/>
              </a:solidFill>
              <a:latin typeface="Times New Roman"/>
              <a:ea typeface="Times New Roman"/>
              <a:cs typeface="Times New Roman"/>
              <a:sym typeface="Times New Roman"/>
            </a:endParaRPr>
          </a:p>
          <a:p>
            <a:pPr indent="457200" lvl="0" marL="0" rtl="0" algn="l">
              <a:lnSpc>
                <a:spcPct val="115000"/>
              </a:lnSpc>
              <a:spcBef>
                <a:spcPts val="0"/>
              </a:spcBef>
              <a:spcAft>
                <a:spcPts val="0"/>
              </a:spcAft>
              <a:buNone/>
            </a:pPr>
            <a:r>
              <a:rPr lang="en" sz="1200" u="sng">
                <a:solidFill>
                  <a:schemeClr val="lt1"/>
                </a:solidFill>
                <a:latin typeface="Exo"/>
                <a:ea typeface="Exo"/>
                <a:cs typeface="Exo"/>
                <a:sym typeface="Exo"/>
                <a:hlinkClick r:id="rId6">
                  <a:extLst>
                    <a:ext uri="{A12FA001-AC4F-418D-AE19-62706E023703}">
                      <ahyp:hlinkClr val="tx"/>
                    </a:ext>
                  </a:extLst>
                </a:hlinkClick>
              </a:rPr>
              <a:t>https://www.kaggle.com/code/lidaghr/word2vec-bert-qa-diagnostics-group6-cord-19</a:t>
            </a:r>
            <a:endParaRPr sz="1200">
              <a:solidFill>
                <a:schemeClr val="lt1"/>
              </a:solidFill>
              <a:latin typeface="Exo"/>
              <a:ea typeface="Exo"/>
              <a:cs typeface="Exo"/>
              <a:sym typeface="Exo"/>
            </a:endParaRPr>
          </a:p>
          <a:p>
            <a:pPr indent="0" lvl="0" marL="0" rtl="0" algn="just">
              <a:lnSpc>
                <a:spcPct val="115000"/>
              </a:lnSpc>
              <a:spcBef>
                <a:spcPts val="0"/>
              </a:spcBef>
              <a:spcAft>
                <a:spcPts val="0"/>
              </a:spcAft>
              <a:buNone/>
            </a:pPr>
            <a:r>
              <a:rPr b="1" lang="en">
                <a:solidFill>
                  <a:schemeClr val="lt1"/>
                </a:solidFill>
                <a:latin typeface="Exo"/>
                <a:ea typeface="Exo"/>
                <a:cs typeface="Exo"/>
                <a:sym typeface="Exo"/>
              </a:rPr>
              <a:t>[6] Converting SQuAD v1.1 JSON files to .csv format:</a:t>
            </a:r>
            <a:endParaRPr sz="1200">
              <a:latin typeface="Times New Roman"/>
              <a:ea typeface="Times New Roman"/>
              <a:cs typeface="Times New Roman"/>
              <a:sym typeface="Times New Roman"/>
            </a:endParaRPr>
          </a:p>
          <a:p>
            <a:pPr indent="457200" lvl="0" marL="0" rtl="0" algn="just">
              <a:lnSpc>
                <a:spcPct val="115000"/>
              </a:lnSpc>
              <a:spcBef>
                <a:spcPts val="0"/>
              </a:spcBef>
              <a:spcAft>
                <a:spcPts val="0"/>
              </a:spcAft>
              <a:buNone/>
            </a:pPr>
            <a:r>
              <a:rPr lang="en" sz="1200" u="sng">
                <a:solidFill>
                  <a:schemeClr val="lt1"/>
                </a:solidFill>
                <a:latin typeface="Exo"/>
                <a:ea typeface="Exo"/>
                <a:cs typeface="Exo"/>
                <a:sym typeface="Exo"/>
                <a:hlinkClick r:id="rId7">
                  <a:extLst>
                    <a:ext uri="{A12FA001-AC4F-418D-AE19-62706E023703}">
                      <ahyp:hlinkClr val="tx"/>
                    </a:ext>
                  </a:extLst>
                </a:hlinkClick>
              </a:rPr>
              <a:t>https://www.kaggle.com/code/jagannathpatta/reading-json-data-getting-dataframe</a:t>
            </a:r>
            <a:endParaRPr sz="1200" u="sng">
              <a:solidFill>
                <a:srgbClr val="1155CC"/>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b="1" lang="en">
                <a:solidFill>
                  <a:schemeClr val="lt1"/>
                </a:solidFill>
                <a:latin typeface="Exo"/>
                <a:ea typeface="Exo"/>
                <a:cs typeface="Exo"/>
                <a:sym typeface="Exo"/>
              </a:rPr>
              <a:t>[7] Word embeddings introduction:</a:t>
            </a:r>
            <a:endParaRPr sz="1200">
              <a:latin typeface="Times New Roman"/>
              <a:ea typeface="Times New Roman"/>
              <a:cs typeface="Times New Roman"/>
              <a:sym typeface="Times New Roman"/>
            </a:endParaRPr>
          </a:p>
          <a:p>
            <a:pPr indent="457200" lvl="0" marL="0" rtl="0" algn="just">
              <a:lnSpc>
                <a:spcPct val="115000"/>
              </a:lnSpc>
              <a:spcBef>
                <a:spcPts val="0"/>
              </a:spcBef>
              <a:spcAft>
                <a:spcPts val="0"/>
              </a:spcAft>
              <a:buNone/>
            </a:pPr>
            <a:r>
              <a:rPr lang="en" sz="1200" u="sng">
                <a:solidFill>
                  <a:schemeClr val="lt1"/>
                </a:solidFill>
                <a:latin typeface="Exo"/>
                <a:ea typeface="Exo"/>
                <a:cs typeface="Exo"/>
                <a:sym typeface="Exo"/>
                <a:hlinkClick r:id="rId8">
                  <a:extLst>
                    <a:ext uri="{A12FA001-AC4F-418D-AE19-62706E023703}">
                      <ahyp:hlinkClr val="tx"/>
                    </a:ext>
                  </a:extLst>
                </a:hlinkClick>
              </a:rPr>
              <a:t>https://towardsdatascience.com/word-embeddings-for-nlp-5b72991e01d4</a:t>
            </a:r>
            <a:endParaRPr sz="12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b="1" lang="en">
                <a:solidFill>
                  <a:schemeClr val="lt1"/>
                </a:solidFill>
                <a:latin typeface="Exo"/>
                <a:ea typeface="Exo"/>
                <a:cs typeface="Exo"/>
                <a:sym typeface="Exo"/>
              </a:rPr>
              <a:t>[8] SIF Embeddings calculation:</a:t>
            </a:r>
            <a:endParaRPr sz="1200">
              <a:solidFill>
                <a:srgbClr val="222222"/>
              </a:solidFill>
              <a:latin typeface="Times New Roman"/>
              <a:ea typeface="Times New Roman"/>
              <a:cs typeface="Times New Roman"/>
              <a:sym typeface="Times New Roman"/>
            </a:endParaRPr>
          </a:p>
          <a:p>
            <a:pPr indent="457200" lvl="0" marL="0" rtl="0" algn="just">
              <a:lnSpc>
                <a:spcPct val="115000"/>
              </a:lnSpc>
              <a:spcBef>
                <a:spcPts val="0"/>
              </a:spcBef>
              <a:spcAft>
                <a:spcPts val="0"/>
              </a:spcAft>
              <a:buNone/>
            </a:pPr>
            <a:r>
              <a:rPr lang="en" sz="1200" u="sng">
                <a:solidFill>
                  <a:schemeClr val="lt1"/>
                </a:solidFill>
                <a:latin typeface="Exo"/>
                <a:ea typeface="Exo"/>
                <a:cs typeface="Exo"/>
                <a:sym typeface="Exo"/>
                <a:hlinkClick r:id="rId9">
                  <a:extLst>
                    <a:ext uri="{A12FA001-AC4F-418D-AE19-62706E023703}">
                      <ahyp:hlinkClr val="tx"/>
                    </a:ext>
                  </a:extLst>
                </a:hlinkClick>
              </a:rPr>
              <a:t>https://engineering.talkdesk.com/what-are-sentence-embeddings-and-why-are-they-useful-53ed370b3f35</a:t>
            </a:r>
            <a:endParaRPr sz="1200">
              <a:solidFill>
                <a:schemeClr val="lt1"/>
              </a:solidFill>
              <a:latin typeface="Exo"/>
              <a:ea typeface="Exo"/>
              <a:cs typeface="Exo"/>
              <a:sym typeface="Exo"/>
            </a:endParaRPr>
          </a:p>
        </p:txBody>
      </p:sp>
      <p:sp>
        <p:nvSpPr>
          <p:cNvPr id="250" name="Google Shape;250;p34"/>
          <p:cNvSpPr txBox="1"/>
          <p:nvPr>
            <p:ph type="title"/>
          </p:nvPr>
        </p:nvSpPr>
        <p:spPr>
          <a:xfrm>
            <a:off x="727800" y="44742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150">
                <a:latin typeface="Exo"/>
                <a:ea typeface="Exo"/>
                <a:cs typeface="Exo"/>
                <a:sym typeface="Exo"/>
              </a:rPr>
              <a:t>References</a:t>
            </a:r>
            <a:endParaRPr sz="3150">
              <a:latin typeface="Exo"/>
              <a:ea typeface="Exo"/>
              <a:cs typeface="Exo"/>
              <a:sym typeface="Exo"/>
            </a:endParaRPr>
          </a:p>
        </p:txBody>
      </p:sp>
      <p:pic>
        <p:nvPicPr>
          <p:cNvPr id="251" name="Google Shape;251;p34"/>
          <p:cNvPicPr preferRelativeResize="0"/>
          <p:nvPr/>
        </p:nvPicPr>
        <p:blipFill>
          <a:blip r:embed="rId10">
            <a:alphaModFix/>
          </a:blip>
          <a:stretch>
            <a:fillRect/>
          </a:stretch>
        </p:blipFill>
        <p:spPr>
          <a:xfrm>
            <a:off x="8324350" y="160725"/>
            <a:ext cx="642925" cy="7201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4D2BA"/>
            </a:gs>
            <a:gs pos="100000">
              <a:srgbClr val="155E54"/>
            </a:gs>
          </a:gsLst>
          <a:path path="circle">
            <a:fillToRect b="50%" l="50%" r="50%" t="50%"/>
          </a:path>
          <a:tileRect/>
        </a:gradFill>
      </p:bgPr>
    </p:bg>
    <p:spTree>
      <p:nvGrpSpPr>
        <p:cNvPr id="255" name="Shape 255"/>
        <p:cNvGrpSpPr/>
        <p:nvPr/>
      </p:nvGrpSpPr>
      <p:grpSpPr>
        <a:xfrm>
          <a:off x="0" y="0"/>
          <a:ext cx="0" cy="0"/>
          <a:chOff x="0" y="0"/>
          <a:chExt cx="0" cy="0"/>
        </a:xfrm>
      </p:grpSpPr>
      <p:sp>
        <p:nvSpPr>
          <p:cNvPr id="256" name="Google Shape;256;p35"/>
          <p:cNvSpPr txBox="1"/>
          <p:nvPr/>
        </p:nvSpPr>
        <p:spPr>
          <a:xfrm>
            <a:off x="3342600" y="2217750"/>
            <a:ext cx="24588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400">
                <a:solidFill>
                  <a:srgbClr val="F3F3F3"/>
                </a:solidFill>
                <a:latin typeface="Exo"/>
                <a:ea typeface="Exo"/>
                <a:cs typeface="Exo"/>
                <a:sym typeface="Exo"/>
              </a:rPr>
              <a:t>Thank You</a:t>
            </a:r>
            <a:endParaRPr sz="1600">
              <a:solidFill>
                <a:srgbClr val="F3F3F3"/>
              </a:solidFill>
              <a:latin typeface="Exo"/>
              <a:ea typeface="Exo"/>
              <a:cs typeface="Exo"/>
              <a:sym typeface="Ex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4D2BA"/>
            </a:gs>
            <a:gs pos="100000">
              <a:srgbClr val="155E54"/>
            </a:gs>
          </a:gsLst>
          <a:lin ang="5400012" scaled="0"/>
        </a:gradFill>
      </p:bgPr>
    </p:bg>
    <p:spTree>
      <p:nvGrpSpPr>
        <p:cNvPr id="119" name="Shape 119"/>
        <p:cNvGrpSpPr/>
        <p:nvPr/>
      </p:nvGrpSpPr>
      <p:grpSpPr>
        <a:xfrm>
          <a:off x="0" y="0"/>
          <a:ext cx="0" cy="0"/>
          <a:chOff x="0" y="0"/>
          <a:chExt cx="0" cy="0"/>
        </a:xfrm>
      </p:grpSpPr>
      <p:sp>
        <p:nvSpPr>
          <p:cNvPr id="120" name="Google Shape;120;p17"/>
          <p:cNvSpPr txBox="1"/>
          <p:nvPr>
            <p:ph type="title"/>
          </p:nvPr>
        </p:nvSpPr>
        <p:spPr>
          <a:xfrm>
            <a:off x="727800" y="43897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440">
                <a:latin typeface="Exo"/>
                <a:ea typeface="Exo"/>
                <a:cs typeface="Exo"/>
                <a:sym typeface="Exo"/>
              </a:rPr>
              <a:t>Introduction</a:t>
            </a:r>
            <a:endParaRPr sz="3440">
              <a:latin typeface="Exo"/>
              <a:ea typeface="Exo"/>
              <a:cs typeface="Exo"/>
              <a:sym typeface="Exo"/>
            </a:endParaRPr>
          </a:p>
        </p:txBody>
      </p:sp>
      <p:sp>
        <p:nvSpPr>
          <p:cNvPr id="121" name="Google Shape;121;p17"/>
          <p:cNvSpPr txBox="1"/>
          <p:nvPr/>
        </p:nvSpPr>
        <p:spPr>
          <a:xfrm>
            <a:off x="287125" y="1340075"/>
            <a:ext cx="7597500" cy="2979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lt1"/>
              </a:buClr>
              <a:buSzPts val="1600"/>
              <a:buFont typeface="Exo"/>
              <a:buChar char="●"/>
            </a:pPr>
            <a:r>
              <a:rPr lang="en" sz="1600">
                <a:solidFill>
                  <a:schemeClr val="lt1"/>
                </a:solidFill>
                <a:latin typeface="Exo"/>
                <a:ea typeface="Exo"/>
                <a:cs typeface="Exo"/>
                <a:sym typeface="Exo"/>
              </a:rPr>
              <a:t>Designing a Question and Answering (Q&amp;A) system is a critical problem in the field of NLP and IR</a:t>
            </a:r>
            <a:endParaRPr sz="1600">
              <a:solidFill>
                <a:schemeClr val="lt1"/>
              </a:solidFill>
              <a:latin typeface="Exo"/>
              <a:ea typeface="Exo"/>
              <a:cs typeface="Exo"/>
              <a:sym typeface="Exo"/>
            </a:endParaRPr>
          </a:p>
          <a:p>
            <a:pPr indent="0" lvl="0" marL="457200" rtl="0" algn="l">
              <a:lnSpc>
                <a:spcPct val="115000"/>
              </a:lnSpc>
              <a:spcBef>
                <a:spcPts val="0"/>
              </a:spcBef>
              <a:spcAft>
                <a:spcPts val="0"/>
              </a:spcAft>
              <a:buNone/>
            </a:pPr>
            <a:r>
              <a:t/>
            </a:r>
            <a:endParaRPr sz="1600">
              <a:solidFill>
                <a:schemeClr val="lt1"/>
              </a:solidFill>
              <a:latin typeface="Exo"/>
              <a:ea typeface="Exo"/>
              <a:cs typeface="Exo"/>
              <a:sym typeface="Exo"/>
            </a:endParaRPr>
          </a:p>
          <a:p>
            <a:pPr indent="-330200" lvl="0" marL="457200" rtl="0" algn="l">
              <a:lnSpc>
                <a:spcPct val="115000"/>
              </a:lnSpc>
              <a:spcBef>
                <a:spcPts val="0"/>
              </a:spcBef>
              <a:spcAft>
                <a:spcPts val="0"/>
              </a:spcAft>
              <a:buClr>
                <a:schemeClr val="lt1"/>
              </a:buClr>
              <a:buSzPts val="1600"/>
              <a:buFont typeface="Exo"/>
              <a:buChar char="●"/>
            </a:pPr>
            <a:r>
              <a:rPr lang="en" sz="1600">
                <a:solidFill>
                  <a:schemeClr val="lt1"/>
                </a:solidFill>
                <a:latin typeface="Exo"/>
                <a:ea typeface="Exo"/>
                <a:cs typeface="Exo"/>
                <a:sym typeface="Exo"/>
              </a:rPr>
              <a:t>Extensive use case and applications in businesses, academia and lifestyle</a:t>
            </a:r>
            <a:endParaRPr sz="1600">
              <a:solidFill>
                <a:schemeClr val="lt1"/>
              </a:solidFill>
              <a:latin typeface="Exo"/>
              <a:ea typeface="Exo"/>
              <a:cs typeface="Exo"/>
              <a:sym typeface="Exo"/>
            </a:endParaRPr>
          </a:p>
          <a:p>
            <a:pPr indent="0" lvl="0" marL="457200" rtl="0" algn="l">
              <a:lnSpc>
                <a:spcPct val="115000"/>
              </a:lnSpc>
              <a:spcBef>
                <a:spcPts val="0"/>
              </a:spcBef>
              <a:spcAft>
                <a:spcPts val="0"/>
              </a:spcAft>
              <a:buNone/>
            </a:pPr>
            <a:r>
              <a:t/>
            </a:r>
            <a:endParaRPr sz="1600">
              <a:solidFill>
                <a:schemeClr val="lt1"/>
              </a:solidFill>
              <a:latin typeface="Exo"/>
              <a:ea typeface="Exo"/>
              <a:cs typeface="Exo"/>
              <a:sym typeface="Exo"/>
            </a:endParaRPr>
          </a:p>
          <a:p>
            <a:pPr indent="-330200" lvl="0" marL="457200" rtl="0" algn="l">
              <a:lnSpc>
                <a:spcPct val="115000"/>
              </a:lnSpc>
              <a:spcBef>
                <a:spcPts val="0"/>
              </a:spcBef>
              <a:spcAft>
                <a:spcPts val="0"/>
              </a:spcAft>
              <a:buClr>
                <a:schemeClr val="lt1"/>
              </a:buClr>
              <a:buSzPts val="1600"/>
              <a:buFont typeface="Exo"/>
              <a:buChar char="●"/>
            </a:pPr>
            <a:r>
              <a:rPr lang="en" sz="1600">
                <a:solidFill>
                  <a:schemeClr val="lt1"/>
                </a:solidFill>
                <a:latin typeface="Exo"/>
                <a:ea typeface="Exo"/>
                <a:cs typeface="Exo"/>
                <a:sym typeface="Exo"/>
              </a:rPr>
              <a:t>Helps to access the immense information and create systems which can answer natural language queries with relevant information</a:t>
            </a:r>
            <a:endParaRPr sz="1600">
              <a:solidFill>
                <a:schemeClr val="lt1"/>
              </a:solidFill>
              <a:latin typeface="Exo"/>
              <a:ea typeface="Exo"/>
              <a:cs typeface="Exo"/>
              <a:sym typeface="Exo"/>
            </a:endParaRPr>
          </a:p>
          <a:p>
            <a:pPr indent="0" lvl="0" marL="457200" rtl="0" algn="l">
              <a:lnSpc>
                <a:spcPct val="115000"/>
              </a:lnSpc>
              <a:spcBef>
                <a:spcPts val="0"/>
              </a:spcBef>
              <a:spcAft>
                <a:spcPts val="0"/>
              </a:spcAft>
              <a:buNone/>
            </a:pPr>
            <a:r>
              <a:t/>
            </a:r>
            <a:endParaRPr sz="1600">
              <a:solidFill>
                <a:schemeClr val="lt1"/>
              </a:solidFill>
              <a:latin typeface="Exo"/>
              <a:ea typeface="Exo"/>
              <a:cs typeface="Exo"/>
              <a:sym typeface="Exo"/>
            </a:endParaRPr>
          </a:p>
          <a:p>
            <a:pPr indent="-330200" lvl="0" marL="457200" rtl="0" algn="l">
              <a:lnSpc>
                <a:spcPct val="115000"/>
              </a:lnSpc>
              <a:spcBef>
                <a:spcPts val="0"/>
              </a:spcBef>
              <a:spcAft>
                <a:spcPts val="0"/>
              </a:spcAft>
              <a:buClr>
                <a:schemeClr val="lt1"/>
              </a:buClr>
              <a:buSzPts val="1600"/>
              <a:buFont typeface="Exo"/>
              <a:buChar char="●"/>
            </a:pPr>
            <a:r>
              <a:rPr lang="en" sz="1600">
                <a:solidFill>
                  <a:schemeClr val="lt1"/>
                </a:solidFill>
                <a:latin typeface="Exo"/>
                <a:ea typeface="Exo"/>
                <a:cs typeface="Exo"/>
                <a:sym typeface="Exo"/>
              </a:rPr>
              <a:t>Q&amp;A systems aid in rapidly getting the desired information without the need to go through the entire corpus</a:t>
            </a:r>
            <a:endParaRPr sz="1600">
              <a:solidFill>
                <a:schemeClr val="lt1"/>
              </a:solidFill>
              <a:latin typeface="Exo"/>
              <a:ea typeface="Exo"/>
              <a:cs typeface="Exo"/>
              <a:sym typeface="Ex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8"/>
          <p:cNvSpPr txBox="1"/>
          <p:nvPr>
            <p:ph idx="2" type="body"/>
          </p:nvPr>
        </p:nvSpPr>
        <p:spPr>
          <a:xfrm>
            <a:off x="4796625" y="366300"/>
            <a:ext cx="4094400" cy="4777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1500">
                <a:solidFill>
                  <a:schemeClr val="dk1"/>
                </a:solidFill>
                <a:latin typeface="Exo"/>
                <a:ea typeface="Exo"/>
                <a:cs typeface="Exo"/>
                <a:sym typeface="Exo"/>
              </a:rPr>
              <a:t>Ubiquitous, helpful and fun!</a:t>
            </a:r>
            <a:endParaRPr b="1" sz="1500">
              <a:solidFill>
                <a:schemeClr val="dk1"/>
              </a:solidFill>
              <a:latin typeface="Exo"/>
              <a:ea typeface="Exo"/>
              <a:cs typeface="Exo"/>
              <a:sym typeface="Exo"/>
            </a:endParaRPr>
          </a:p>
          <a:p>
            <a:pPr indent="0" lvl="0" marL="0" rtl="0" algn="l">
              <a:spcBef>
                <a:spcPts val="0"/>
              </a:spcBef>
              <a:spcAft>
                <a:spcPts val="0"/>
              </a:spcAft>
              <a:buNone/>
            </a:pPr>
            <a:r>
              <a:t/>
            </a:r>
            <a:endParaRPr b="1" sz="1500">
              <a:solidFill>
                <a:schemeClr val="dk1"/>
              </a:solidFill>
              <a:latin typeface="Exo"/>
              <a:ea typeface="Exo"/>
              <a:cs typeface="Exo"/>
              <a:sym typeface="Exo"/>
            </a:endParaRPr>
          </a:p>
          <a:p>
            <a:pPr indent="-323850" lvl="0" marL="457200" rtl="0" algn="l">
              <a:spcBef>
                <a:spcPts val="0"/>
              </a:spcBef>
              <a:spcAft>
                <a:spcPts val="0"/>
              </a:spcAft>
              <a:buClr>
                <a:schemeClr val="dk2"/>
              </a:buClr>
              <a:buSzPts val="1500"/>
              <a:buFont typeface="Exo"/>
              <a:buChar char="●"/>
            </a:pPr>
            <a:r>
              <a:rPr lang="en" sz="1500">
                <a:solidFill>
                  <a:schemeClr val="dk2"/>
                </a:solidFill>
                <a:latin typeface="Exo"/>
                <a:ea typeface="Exo"/>
                <a:cs typeface="Exo"/>
                <a:sym typeface="Exo"/>
              </a:rPr>
              <a:t>Q&amp;A systems take in the input as a question in natural language and output a brief and immediate response</a:t>
            </a:r>
            <a:endParaRPr sz="1500">
              <a:solidFill>
                <a:schemeClr val="dk2"/>
              </a:solidFill>
              <a:latin typeface="Exo"/>
              <a:ea typeface="Exo"/>
              <a:cs typeface="Exo"/>
              <a:sym typeface="Exo"/>
            </a:endParaRPr>
          </a:p>
          <a:p>
            <a:pPr indent="0" lvl="0" marL="457200" rtl="0" algn="l">
              <a:spcBef>
                <a:spcPts val="0"/>
              </a:spcBef>
              <a:spcAft>
                <a:spcPts val="0"/>
              </a:spcAft>
              <a:buNone/>
            </a:pPr>
            <a:r>
              <a:t/>
            </a:r>
            <a:endParaRPr sz="1500">
              <a:solidFill>
                <a:schemeClr val="dk2"/>
              </a:solidFill>
              <a:latin typeface="Exo"/>
              <a:ea typeface="Exo"/>
              <a:cs typeface="Exo"/>
              <a:sym typeface="Exo"/>
            </a:endParaRPr>
          </a:p>
          <a:p>
            <a:pPr indent="-323850" lvl="0" marL="457200" rtl="0" algn="l">
              <a:spcBef>
                <a:spcPts val="0"/>
              </a:spcBef>
              <a:spcAft>
                <a:spcPts val="0"/>
              </a:spcAft>
              <a:buClr>
                <a:schemeClr val="dk2"/>
              </a:buClr>
              <a:buSzPts val="1500"/>
              <a:buFont typeface="Exo"/>
              <a:buChar char="●"/>
            </a:pPr>
            <a:r>
              <a:rPr lang="en" sz="1500">
                <a:solidFill>
                  <a:schemeClr val="dk2"/>
                </a:solidFill>
                <a:latin typeface="Exo"/>
                <a:ea typeface="Exo"/>
                <a:cs typeface="Exo"/>
                <a:sym typeface="Exo"/>
              </a:rPr>
              <a:t>Reading comprehension is the ability to read a piece of text and then answer questions about it</a:t>
            </a:r>
            <a:endParaRPr sz="1500">
              <a:solidFill>
                <a:schemeClr val="dk2"/>
              </a:solidFill>
              <a:latin typeface="Exo"/>
              <a:ea typeface="Exo"/>
              <a:cs typeface="Exo"/>
              <a:sym typeface="Exo"/>
            </a:endParaRPr>
          </a:p>
          <a:p>
            <a:pPr indent="0" lvl="0" marL="457200" rtl="0" algn="l">
              <a:spcBef>
                <a:spcPts val="0"/>
              </a:spcBef>
              <a:spcAft>
                <a:spcPts val="0"/>
              </a:spcAft>
              <a:buNone/>
            </a:pPr>
            <a:r>
              <a:t/>
            </a:r>
            <a:endParaRPr sz="1500">
              <a:solidFill>
                <a:schemeClr val="dk2"/>
              </a:solidFill>
              <a:latin typeface="Exo"/>
              <a:ea typeface="Exo"/>
              <a:cs typeface="Exo"/>
              <a:sym typeface="Exo"/>
            </a:endParaRPr>
          </a:p>
          <a:p>
            <a:pPr indent="-323850" lvl="0" marL="457200" rtl="0" algn="l">
              <a:spcBef>
                <a:spcPts val="0"/>
              </a:spcBef>
              <a:spcAft>
                <a:spcPts val="0"/>
              </a:spcAft>
              <a:buClr>
                <a:schemeClr val="dk2"/>
              </a:buClr>
              <a:buSzPts val="1500"/>
              <a:buFont typeface="Exo"/>
              <a:buChar char="●"/>
            </a:pPr>
            <a:r>
              <a:rPr lang="en" sz="1500">
                <a:solidFill>
                  <a:schemeClr val="dk2"/>
                </a:solidFill>
                <a:latin typeface="Exo"/>
                <a:ea typeface="Exo"/>
                <a:cs typeface="Exo"/>
                <a:sym typeface="Exo"/>
              </a:rPr>
              <a:t>The project aims to predict answers to the given set of questions </a:t>
            </a:r>
            <a:r>
              <a:rPr lang="en" sz="1500">
                <a:solidFill>
                  <a:schemeClr val="dk2"/>
                </a:solidFill>
                <a:latin typeface="Exo"/>
                <a:ea typeface="Exo"/>
                <a:cs typeface="Exo"/>
                <a:sym typeface="Exo"/>
              </a:rPr>
              <a:t>with</a:t>
            </a:r>
            <a:r>
              <a:rPr lang="en" sz="1500">
                <a:solidFill>
                  <a:schemeClr val="dk2"/>
                </a:solidFill>
                <a:latin typeface="Exo"/>
                <a:ea typeface="Exo"/>
                <a:cs typeface="Exo"/>
                <a:sym typeface="Exo"/>
              </a:rPr>
              <a:t> the help of embedding and transformer based models and evaluate their results</a:t>
            </a:r>
            <a:endParaRPr b="1" sz="1600">
              <a:solidFill>
                <a:schemeClr val="dk1"/>
              </a:solidFill>
              <a:latin typeface="Exo"/>
              <a:ea typeface="Exo"/>
              <a:cs typeface="Exo"/>
              <a:sym typeface="Exo"/>
            </a:endParaRPr>
          </a:p>
        </p:txBody>
      </p:sp>
      <p:sp>
        <p:nvSpPr>
          <p:cNvPr id="127" name="Google Shape;127;p18"/>
          <p:cNvSpPr txBox="1"/>
          <p:nvPr>
            <p:ph type="title"/>
          </p:nvPr>
        </p:nvSpPr>
        <p:spPr>
          <a:xfrm>
            <a:off x="727800" y="1335700"/>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840">
                <a:latin typeface="Exo"/>
                <a:ea typeface="Exo"/>
                <a:cs typeface="Exo"/>
                <a:sym typeface="Exo"/>
              </a:rPr>
              <a:t>Problem Statement</a:t>
            </a:r>
            <a:endParaRPr sz="2840">
              <a:latin typeface="Exo"/>
              <a:ea typeface="Exo"/>
              <a:cs typeface="Exo"/>
              <a:sym typeface="Exo"/>
            </a:endParaRPr>
          </a:p>
        </p:txBody>
      </p:sp>
      <p:pic>
        <p:nvPicPr>
          <p:cNvPr id="128" name="Google Shape;128;p18"/>
          <p:cNvPicPr preferRelativeResize="0"/>
          <p:nvPr/>
        </p:nvPicPr>
        <p:blipFill>
          <a:blip r:embed="rId3">
            <a:alphaModFix/>
          </a:blip>
          <a:stretch>
            <a:fillRect/>
          </a:stretch>
        </p:blipFill>
        <p:spPr>
          <a:xfrm>
            <a:off x="1150524" y="2890375"/>
            <a:ext cx="2297825" cy="1703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txBox="1"/>
          <p:nvPr>
            <p:ph idx="2" type="body"/>
          </p:nvPr>
        </p:nvSpPr>
        <p:spPr>
          <a:xfrm>
            <a:off x="4665725" y="308700"/>
            <a:ext cx="4378500" cy="34659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0"/>
              </a:spcAft>
              <a:buSzPts val="935"/>
              <a:buNone/>
            </a:pPr>
            <a:r>
              <a:rPr b="1" lang="en" sz="1500">
                <a:solidFill>
                  <a:schemeClr val="dk1"/>
                </a:solidFill>
                <a:latin typeface="Exo"/>
                <a:ea typeface="Exo"/>
                <a:cs typeface="Exo"/>
                <a:sym typeface="Exo"/>
              </a:rPr>
              <a:t>Stanford Question Answering dataset </a:t>
            </a:r>
            <a:r>
              <a:rPr b="1" lang="en">
                <a:solidFill>
                  <a:schemeClr val="dk1"/>
                </a:solidFill>
                <a:latin typeface="Exo"/>
                <a:ea typeface="Exo"/>
                <a:cs typeface="Exo"/>
                <a:sym typeface="Exo"/>
              </a:rPr>
              <a:t>(SQuAD)</a:t>
            </a:r>
            <a:endParaRPr b="1">
              <a:solidFill>
                <a:schemeClr val="dk1"/>
              </a:solidFill>
              <a:latin typeface="Exo"/>
              <a:ea typeface="Exo"/>
              <a:cs typeface="Exo"/>
              <a:sym typeface="Exo"/>
            </a:endParaRPr>
          </a:p>
          <a:p>
            <a:pPr indent="-323850" lvl="0" marL="457200" rtl="0" algn="l">
              <a:lnSpc>
                <a:spcPct val="95000"/>
              </a:lnSpc>
              <a:spcBef>
                <a:spcPts val="1000"/>
              </a:spcBef>
              <a:spcAft>
                <a:spcPts val="0"/>
              </a:spcAft>
              <a:buClr>
                <a:srgbClr val="000000"/>
              </a:buClr>
              <a:buSzPts val="1500"/>
              <a:buFont typeface="Exo"/>
              <a:buChar char="●"/>
            </a:pPr>
            <a:r>
              <a:rPr lang="en" sz="1500">
                <a:solidFill>
                  <a:srgbClr val="000000"/>
                </a:solidFill>
                <a:latin typeface="Exo"/>
                <a:ea typeface="Exo"/>
                <a:cs typeface="Exo"/>
                <a:sym typeface="Exo"/>
              </a:rPr>
              <a:t>It consists of text answers to every question from a reading passage</a:t>
            </a:r>
            <a:endParaRPr sz="1500">
              <a:solidFill>
                <a:srgbClr val="000000"/>
              </a:solidFill>
              <a:latin typeface="Exo"/>
              <a:ea typeface="Exo"/>
              <a:cs typeface="Exo"/>
              <a:sym typeface="Exo"/>
            </a:endParaRPr>
          </a:p>
          <a:p>
            <a:pPr indent="0" lvl="0" marL="457200" rtl="0" algn="l">
              <a:lnSpc>
                <a:spcPct val="95000"/>
              </a:lnSpc>
              <a:spcBef>
                <a:spcPts val="0"/>
              </a:spcBef>
              <a:spcAft>
                <a:spcPts val="0"/>
              </a:spcAft>
              <a:buSzPts val="935"/>
              <a:buNone/>
            </a:pPr>
            <a:r>
              <a:t/>
            </a:r>
            <a:endParaRPr sz="1500">
              <a:solidFill>
                <a:srgbClr val="000000"/>
              </a:solidFill>
              <a:latin typeface="Exo"/>
              <a:ea typeface="Exo"/>
              <a:cs typeface="Exo"/>
              <a:sym typeface="Exo"/>
            </a:endParaRPr>
          </a:p>
          <a:p>
            <a:pPr indent="-323850" lvl="0" marL="457200" rtl="0" algn="l">
              <a:lnSpc>
                <a:spcPct val="95000"/>
              </a:lnSpc>
              <a:spcBef>
                <a:spcPts val="0"/>
              </a:spcBef>
              <a:spcAft>
                <a:spcPts val="0"/>
              </a:spcAft>
              <a:buClr>
                <a:srgbClr val="000000"/>
              </a:buClr>
              <a:buSzPts val="1500"/>
              <a:buFont typeface="Exo"/>
              <a:buChar char="●"/>
            </a:pPr>
            <a:r>
              <a:rPr lang="en" sz="1500">
                <a:solidFill>
                  <a:srgbClr val="000000"/>
                </a:solidFill>
                <a:latin typeface="Exo"/>
                <a:ea typeface="Exo"/>
                <a:cs typeface="Exo"/>
                <a:sym typeface="Exo"/>
              </a:rPr>
              <a:t>Each record in the dataset contains text question, text answer, context and position in context</a:t>
            </a:r>
            <a:endParaRPr sz="1500">
              <a:solidFill>
                <a:srgbClr val="000000"/>
              </a:solidFill>
              <a:latin typeface="Exo"/>
              <a:ea typeface="Exo"/>
              <a:cs typeface="Exo"/>
              <a:sym typeface="Exo"/>
            </a:endParaRPr>
          </a:p>
          <a:p>
            <a:pPr indent="0" lvl="0" marL="457200" rtl="0" algn="l">
              <a:lnSpc>
                <a:spcPct val="95000"/>
              </a:lnSpc>
              <a:spcBef>
                <a:spcPts val="0"/>
              </a:spcBef>
              <a:spcAft>
                <a:spcPts val="0"/>
              </a:spcAft>
              <a:buSzPts val="935"/>
              <a:buNone/>
            </a:pPr>
            <a:r>
              <a:t/>
            </a:r>
            <a:endParaRPr sz="1500">
              <a:solidFill>
                <a:srgbClr val="000000"/>
              </a:solidFill>
              <a:latin typeface="Exo"/>
              <a:ea typeface="Exo"/>
              <a:cs typeface="Exo"/>
              <a:sym typeface="Exo"/>
            </a:endParaRPr>
          </a:p>
          <a:p>
            <a:pPr indent="-323850" lvl="0" marL="457200" rtl="0" algn="l">
              <a:lnSpc>
                <a:spcPct val="95000"/>
              </a:lnSpc>
              <a:spcBef>
                <a:spcPts val="0"/>
              </a:spcBef>
              <a:spcAft>
                <a:spcPts val="0"/>
              </a:spcAft>
              <a:buClr>
                <a:srgbClr val="000000"/>
              </a:buClr>
              <a:buSzPts val="1500"/>
              <a:buFont typeface="Exo"/>
              <a:buChar char="●"/>
            </a:pPr>
            <a:r>
              <a:rPr lang="en" sz="1500">
                <a:solidFill>
                  <a:srgbClr val="000000"/>
                </a:solidFill>
                <a:latin typeface="Exo"/>
                <a:ea typeface="Exo"/>
                <a:cs typeface="Exo"/>
                <a:sym typeface="Exo"/>
              </a:rPr>
              <a:t>Containing more than 100k question answer pairs on 500+ articles, this dataset would be used for training purposes (Version: v1.1)</a:t>
            </a:r>
            <a:endParaRPr sz="1500">
              <a:solidFill>
                <a:srgbClr val="000000"/>
              </a:solidFill>
              <a:latin typeface="Exo"/>
              <a:ea typeface="Exo"/>
              <a:cs typeface="Exo"/>
              <a:sym typeface="Exo"/>
            </a:endParaRPr>
          </a:p>
        </p:txBody>
      </p:sp>
      <p:sp>
        <p:nvSpPr>
          <p:cNvPr id="134" name="Google Shape;134;p19"/>
          <p:cNvSpPr txBox="1"/>
          <p:nvPr>
            <p:ph type="title"/>
          </p:nvPr>
        </p:nvSpPr>
        <p:spPr>
          <a:xfrm>
            <a:off x="727800" y="43897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440">
                <a:latin typeface="Exo"/>
                <a:ea typeface="Exo"/>
                <a:cs typeface="Exo"/>
                <a:sym typeface="Exo"/>
              </a:rPr>
              <a:t>Dataset</a:t>
            </a:r>
            <a:endParaRPr sz="3440">
              <a:latin typeface="Exo"/>
              <a:ea typeface="Exo"/>
              <a:cs typeface="Exo"/>
              <a:sym typeface="Exo"/>
            </a:endParaRPr>
          </a:p>
        </p:txBody>
      </p:sp>
      <p:pic>
        <p:nvPicPr>
          <p:cNvPr id="135" name="Google Shape;135;p19"/>
          <p:cNvPicPr preferRelativeResize="0"/>
          <p:nvPr/>
        </p:nvPicPr>
        <p:blipFill rotWithShape="1">
          <a:blip r:embed="rId3">
            <a:alphaModFix/>
          </a:blip>
          <a:srcRect b="25523" l="1759" r="2114" t="0"/>
          <a:stretch/>
        </p:blipFill>
        <p:spPr>
          <a:xfrm>
            <a:off x="659850" y="3510750"/>
            <a:ext cx="7799850" cy="1539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ph idx="2" type="body"/>
          </p:nvPr>
        </p:nvSpPr>
        <p:spPr>
          <a:xfrm>
            <a:off x="4881250" y="617550"/>
            <a:ext cx="4026900" cy="4230000"/>
          </a:xfrm>
          <a:prstGeom prst="rect">
            <a:avLst/>
          </a:prstGeom>
        </p:spPr>
        <p:txBody>
          <a:bodyPr anchorCtr="0" anchor="t" bIns="91425" lIns="91425" spcFirstLastPara="1" rIns="91425" wrap="square" tIns="91425">
            <a:normAutofit lnSpcReduction="10000"/>
          </a:bodyPr>
          <a:lstStyle/>
          <a:p>
            <a:pPr indent="-323850" lvl="0" marL="457200" rtl="0" algn="l">
              <a:lnSpc>
                <a:spcPct val="100000"/>
              </a:lnSpc>
              <a:spcBef>
                <a:spcPts val="0"/>
              </a:spcBef>
              <a:spcAft>
                <a:spcPts val="0"/>
              </a:spcAft>
              <a:buClr>
                <a:srgbClr val="222222"/>
              </a:buClr>
              <a:buSzPts val="1500"/>
              <a:buFont typeface="Exo"/>
              <a:buChar char="●"/>
            </a:pPr>
            <a:r>
              <a:rPr lang="en" sz="1500">
                <a:solidFill>
                  <a:srgbClr val="222222"/>
                </a:solidFill>
                <a:latin typeface="Exo"/>
                <a:ea typeface="Exo"/>
                <a:cs typeface="Exo"/>
                <a:sym typeface="Exo"/>
              </a:rPr>
              <a:t>Data being in JSON format is converted to equivalent .csv format for modelling</a:t>
            </a:r>
            <a:endParaRPr sz="1500">
              <a:solidFill>
                <a:srgbClr val="222222"/>
              </a:solidFill>
              <a:latin typeface="Exo"/>
              <a:ea typeface="Exo"/>
              <a:cs typeface="Exo"/>
              <a:sym typeface="Exo"/>
            </a:endParaRPr>
          </a:p>
          <a:p>
            <a:pPr indent="0" lvl="0" marL="457200" rtl="0" algn="l">
              <a:lnSpc>
                <a:spcPct val="100000"/>
              </a:lnSpc>
              <a:spcBef>
                <a:spcPts val="0"/>
              </a:spcBef>
              <a:spcAft>
                <a:spcPts val="0"/>
              </a:spcAft>
              <a:buNone/>
            </a:pPr>
            <a:r>
              <a:t/>
            </a:r>
            <a:endParaRPr sz="1500">
              <a:solidFill>
                <a:srgbClr val="222222"/>
              </a:solidFill>
              <a:latin typeface="Exo"/>
              <a:ea typeface="Exo"/>
              <a:cs typeface="Exo"/>
              <a:sym typeface="Exo"/>
            </a:endParaRPr>
          </a:p>
          <a:p>
            <a:pPr indent="-323850" lvl="0" marL="457200" rtl="0" algn="l">
              <a:lnSpc>
                <a:spcPct val="100000"/>
              </a:lnSpc>
              <a:spcBef>
                <a:spcPts val="0"/>
              </a:spcBef>
              <a:spcAft>
                <a:spcPts val="0"/>
              </a:spcAft>
              <a:buClr>
                <a:srgbClr val="222222"/>
              </a:buClr>
              <a:buSzPts val="1500"/>
              <a:buFont typeface="Exo"/>
              <a:buChar char="●"/>
            </a:pPr>
            <a:r>
              <a:rPr lang="en" sz="1500">
                <a:solidFill>
                  <a:srgbClr val="222222"/>
                </a:solidFill>
                <a:latin typeface="Exo"/>
                <a:ea typeface="Exo"/>
                <a:cs typeface="Exo"/>
                <a:sym typeface="Exo"/>
              </a:rPr>
              <a:t>Generate whole answer sentences to evaluate on similarity of the answers</a:t>
            </a:r>
            <a:endParaRPr sz="1500">
              <a:solidFill>
                <a:srgbClr val="222222"/>
              </a:solidFill>
              <a:latin typeface="Exo"/>
              <a:ea typeface="Exo"/>
              <a:cs typeface="Exo"/>
              <a:sym typeface="Exo"/>
            </a:endParaRPr>
          </a:p>
          <a:p>
            <a:pPr indent="0" lvl="0" marL="457200" rtl="0" algn="l">
              <a:lnSpc>
                <a:spcPct val="100000"/>
              </a:lnSpc>
              <a:spcBef>
                <a:spcPts val="0"/>
              </a:spcBef>
              <a:spcAft>
                <a:spcPts val="0"/>
              </a:spcAft>
              <a:buNone/>
            </a:pPr>
            <a:r>
              <a:t/>
            </a:r>
            <a:endParaRPr sz="1500">
              <a:solidFill>
                <a:srgbClr val="222222"/>
              </a:solidFill>
              <a:latin typeface="Exo"/>
              <a:ea typeface="Exo"/>
              <a:cs typeface="Exo"/>
              <a:sym typeface="Exo"/>
            </a:endParaRPr>
          </a:p>
          <a:p>
            <a:pPr indent="-323850" lvl="0" marL="457200" rtl="0" algn="l">
              <a:lnSpc>
                <a:spcPct val="100000"/>
              </a:lnSpc>
              <a:spcBef>
                <a:spcPts val="0"/>
              </a:spcBef>
              <a:spcAft>
                <a:spcPts val="0"/>
              </a:spcAft>
              <a:buClr>
                <a:srgbClr val="222222"/>
              </a:buClr>
              <a:buSzPts val="1500"/>
              <a:buFont typeface="Exo"/>
              <a:buChar char="●"/>
            </a:pPr>
            <a:r>
              <a:rPr lang="en" sz="1500">
                <a:solidFill>
                  <a:srgbClr val="222222"/>
                </a:solidFill>
                <a:latin typeface="Exo"/>
                <a:ea typeface="Exo"/>
                <a:cs typeface="Exo"/>
                <a:sym typeface="Exo"/>
              </a:rPr>
              <a:t>Maximum length of the </a:t>
            </a:r>
            <a:r>
              <a:rPr lang="en" sz="1500">
                <a:solidFill>
                  <a:srgbClr val="222222"/>
                </a:solidFill>
                <a:latin typeface="Exo"/>
                <a:ea typeface="Exo"/>
                <a:cs typeface="Exo"/>
                <a:sym typeface="Exo"/>
              </a:rPr>
              <a:t>sequences</a:t>
            </a:r>
            <a:r>
              <a:rPr lang="en" sz="1500">
                <a:solidFill>
                  <a:srgbClr val="222222"/>
                </a:solidFill>
                <a:latin typeface="Exo"/>
                <a:ea typeface="Exo"/>
                <a:cs typeface="Exo"/>
                <a:sym typeface="Exo"/>
              </a:rPr>
              <a:t> is set to relatively decrease the training time and be compatible with Colab RAM</a:t>
            </a:r>
            <a:endParaRPr sz="1500">
              <a:solidFill>
                <a:srgbClr val="222222"/>
              </a:solidFill>
              <a:latin typeface="Exo"/>
              <a:ea typeface="Exo"/>
              <a:cs typeface="Exo"/>
              <a:sym typeface="Exo"/>
            </a:endParaRPr>
          </a:p>
          <a:p>
            <a:pPr indent="0" lvl="0" marL="457200" rtl="0" algn="l">
              <a:lnSpc>
                <a:spcPct val="100000"/>
              </a:lnSpc>
              <a:spcBef>
                <a:spcPts val="0"/>
              </a:spcBef>
              <a:spcAft>
                <a:spcPts val="0"/>
              </a:spcAft>
              <a:buNone/>
            </a:pPr>
            <a:r>
              <a:t/>
            </a:r>
            <a:endParaRPr sz="1500">
              <a:solidFill>
                <a:srgbClr val="222222"/>
              </a:solidFill>
              <a:latin typeface="Exo"/>
              <a:ea typeface="Exo"/>
              <a:cs typeface="Exo"/>
              <a:sym typeface="Exo"/>
            </a:endParaRPr>
          </a:p>
          <a:p>
            <a:pPr indent="-323850" lvl="0" marL="457200" rtl="0" algn="l">
              <a:lnSpc>
                <a:spcPct val="100000"/>
              </a:lnSpc>
              <a:spcBef>
                <a:spcPts val="0"/>
              </a:spcBef>
              <a:spcAft>
                <a:spcPts val="0"/>
              </a:spcAft>
              <a:buClr>
                <a:srgbClr val="222222"/>
              </a:buClr>
              <a:buSzPts val="1500"/>
              <a:buFont typeface="Exo"/>
              <a:buChar char="●"/>
            </a:pPr>
            <a:r>
              <a:rPr lang="en" sz="1500">
                <a:solidFill>
                  <a:srgbClr val="222222"/>
                </a:solidFill>
                <a:latin typeface="Exo"/>
                <a:ea typeface="Exo"/>
                <a:cs typeface="Exo"/>
                <a:sym typeface="Exo"/>
              </a:rPr>
              <a:t>Max_len = 384, resulting in 1.2% data being truncated</a:t>
            </a:r>
            <a:endParaRPr sz="1500">
              <a:solidFill>
                <a:srgbClr val="222222"/>
              </a:solidFill>
              <a:latin typeface="Exo"/>
              <a:ea typeface="Exo"/>
              <a:cs typeface="Exo"/>
              <a:sym typeface="Exo"/>
            </a:endParaRPr>
          </a:p>
          <a:p>
            <a:pPr indent="0" lvl="0" marL="457200" rtl="0" algn="l">
              <a:lnSpc>
                <a:spcPct val="100000"/>
              </a:lnSpc>
              <a:spcBef>
                <a:spcPts val="0"/>
              </a:spcBef>
              <a:spcAft>
                <a:spcPts val="0"/>
              </a:spcAft>
              <a:buNone/>
            </a:pPr>
            <a:r>
              <a:t/>
            </a:r>
            <a:endParaRPr sz="1500">
              <a:solidFill>
                <a:srgbClr val="222222"/>
              </a:solidFill>
              <a:latin typeface="Exo"/>
              <a:ea typeface="Exo"/>
              <a:cs typeface="Exo"/>
              <a:sym typeface="Exo"/>
            </a:endParaRPr>
          </a:p>
          <a:p>
            <a:pPr indent="-323850" lvl="0" marL="457200" rtl="0" algn="l">
              <a:lnSpc>
                <a:spcPct val="100000"/>
              </a:lnSpc>
              <a:spcBef>
                <a:spcPts val="0"/>
              </a:spcBef>
              <a:spcAft>
                <a:spcPts val="0"/>
              </a:spcAft>
              <a:buClr>
                <a:srgbClr val="222222"/>
              </a:buClr>
              <a:buSzPts val="1500"/>
              <a:buFont typeface="Exo"/>
              <a:buChar char="●"/>
            </a:pPr>
            <a:r>
              <a:rPr lang="en" sz="1500">
                <a:solidFill>
                  <a:srgbClr val="222222"/>
                </a:solidFill>
                <a:latin typeface="Exo"/>
                <a:ea typeface="Exo"/>
                <a:cs typeface="Exo"/>
                <a:sym typeface="Exo"/>
              </a:rPr>
              <a:t>Tokenize data according to input parameters </a:t>
            </a:r>
            <a:r>
              <a:rPr lang="en" sz="1500">
                <a:solidFill>
                  <a:srgbClr val="222222"/>
                </a:solidFill>
                <a:latin typeface="Exo"/>
                <a:ea typeface="Exo"/>
                <a:cs typeface="Exo"/>
                <a:sym typeface="Exo"/>
              </a:rPr>
              <a:t>required</a:t>
            </a:r>
            <a:r>
              <a:rPr lang="en" sz="1500">
                <a:solidFill>
                  <a:srgbClr val="222222"/>
                </a:solidFill>
                <a:latin typeface="Exo"/>
                <a:ea typeface="Exo"/>
                <a:cs typeface="Exo"/>
                <a:sym typeface="Exo"/>
              </a:rPr>
              <a:t> by that specific model (input_ids, token_ids, etc)</a:t>
            </a:r>
            <a:endParaRPr sz="1600">
              <a:solidFill>
                <a:srgbClr val="222222"/>
              </a:solidFill>
            </a:endParaRPr>
          </a:p>
        </p:txBody>
      </p:sp>
      <p:sp>
        <p:nvSpPr>
          <p:cNvPr id="141" name="Google Shape;141;p20"/>
          <p:cNvSpPr txBox="1"/>
          <p:nvPr>
            <p:ph type="title"/>
          </p:nvPr>
        </p:nvSpPr>
        <p:spPr>
          <a:xfrm>
            <a:off x="727800" y="44742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150">
                <a:latin typeface="Exo"/>
                <a:ea typeface="Exo"/>
                <a:cs typeface="Exo"/>
                <a:sym typeface="Exo"/>
              </a:rPr>
              <a:t>Data Preprocessing</a:t>
            </a:r>
            <a:endParaRPr sz="3150">
              <a:latin typeface="Exo"/>
              <a:ea typeface="Exo"/>
              <a:cs typeface="Exo"/>
              <a:sym typeface="Exo"/>
            </a:endParaRPr>
          </a:p>
        </p:txBody>
      </p:sp>
      <p:pic>
        <p:nvPicPr>
          <p:cNvPr id="142" name="Google Shape;142;p20"/>
          <p:cNvPicPr preferRelativeResize="0"/>
          <p:nvPr/>
        </p:nvPicPr>
        <p:blipFill>
          <a:blip r:embed="rId3">
            <a:alphaModFix/>
          </a:blip>
          <a:stretch>
            <a:fillRect/>
          </a:stretch>
        </p:blipFill>
        <p:spPr>
          <a:xfrm>
            <a:off x="609225" y="2470250"/>
            <a:ext cx="3345325" cy="1939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4D2BA"/>
            </a:gs>
            <a:gs pos="100000">
              <a:srgbClr val="155E54"/>
            </a:gs>
          </a:gsLst>
          <a:path path="circle">
            <a:fillToRect b="50%" l="50%" r="50%" t="50%"/>
          </a:path>
          <a:tileRect/>
        </a:gradFill>
      </p:bgPr>
    </p:bg>
    <p:spTree>
      <p:nvGrpSpPr>
        <p:cNvPr id="146" name="Shape 146"/>
        <p:cNvGrpSpPr/>
        <p:nvPr/>
      </p:nvGrpSpPr>
      <p:grpSpPr>
        <a:xfrm>
          <a:off x="0" y="0"/>
          <a:ext cx="0" cy="0"/>
          <a:chOff x="0" y="0"/>
          <a:chExt cx="0" cy="0"/>
        </a:xfrm>
      </p:grpSpPr>
      <p:sp>
        <p:nvSpPr>
          <p:cNvPr id="147" name="Google Shape;147;p21"/>
          <p:cNvSpPr txBox="1"/>
          <p:nvPr>
            <p:ph type="title"/>
          </p:nvPr>
        </p:nvSpPr>
        <p:spPr>
          <a:xfrm>
            <a:off x="727800" y="1900950"/>
            <a:ext cx="7688400" cy="134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4040" u="sng">
                <a:latin typeface="Exo"/>
                <a:ea typeface="Exo"/>
                <a:cs typeface="Exo"/>
                <a:sym typeface="Exo"/>
              </a:rPr>
              <a:t>PART 1</a:t>
            </a:r>
            <a:endParaRPr sz="4040" u="sng">
              <a:latin typeface="Exo"/>
              <a:ea typeface="Exo"/>
              <a:cs typeface="Exo"/>
              <a:sym typeface="Exo"/>
            </a:endParaRPr>
          </a:p>
          <a:p>
            <a:pPr indent="0" lvl="0" marL="0" rtl="0" algn="ctr">
              <a:spcBef>
                <a:spcPts val="0"/>
              </a:spcBef>
              <a:spcAft>
                <a:spcPts val="0"/>
              </a:spcAft>
              <a:buSzPts val="990"/>
              <a:buNone/>
            </a:pPr>
            <a:r>
              <a:rPr lang="en" sz="4040">
                <a:latin typeface="Exo"/>
                <a:ea typeface="Exo"/>
                <a:cs typeface="Exo"/>
                <a:sym typeface="Exo"/>
              </a:rPr>
              <a:t>Embedding Models</a:t>
            </a:r>
            <a:endParaRPr sz="4040">
              <a:latin typeface="Exo"/>
              <a:ea typeface="Exo"/>
              <a:cs typeface="Exo"/>
              <a:sym typeface="Exo"/>
            </a:endParaRPr>
          </a:p>
        </p:txBody>
      </p:sp>
      <p:sp>
        <p:nvSpPr>
          <p:cNvPr id="148" name="Google Shape;148;p21"/>
          <p:cNvSpPr txBox="1"/>
          <p:nvPr>
            <p:ph type="title"/>
          </p:nvPr>
        </p:nvSpPr>
        <p:spPr>
          <a:xfrm>
            <a:off x="727800" y="447425"/>
            <a:ext cx="76884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50">
                <a:latin typeface="Exo"/>
                <a:ea typeface="Exo"/>
                <a:cs typeface="Exo"/>
                <a:sym typeface="Exo"/>
              </a:rPr>
              <a:t>Modeling</a:t>
            </a:r>
            <a:endParaRPr sz="3250">
              <a:latin typeface="Exo"/>
              <a:ea typeface="Exo"/>
              <a:cs typeface="Exo"/>
              <a:sym typeface="Ex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Word2Vec</a:t>
            </a:r>
            <a:endParaRPr/>
          </a:p>
        </p:txBody>
      </p:sp>
      <p:sp>
        <p:nvSpPr>
          <p:cNvPr id="154" name="Google Shape;154;p22"/>
          <p:cNvSpPr txBox="1"/>
          <p:nvPr>
            <p:ph idx="2" type="body"/>
          </p:nvPr>
        </p:nvSpPr>
        <p:spPr>
          <a:xfrm>
            <a:off x="4683950" y="1810675"/>
            <a:ext cx="4395600" cy="32742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chemeClr val="dk2"/>
              </a:buClr>
              <a:buSzPts val="1400"/>
              <a:buFont typeface="Exo"/>
              <a:buChar char="●"/>
            </a:pPr>
            <a:r>
              <a:rPr lang="en" sz="1400">
                <a:solidFill>
                  <a:schemeClr val="dk2"/>
                </a:solidFill>
                <a:latin typeface="Exo"/>
                <a:ea typeface="Exo"/>
                <a:cs typeface="Exo"/>
                <a:sym typeface="Exo"/>
              </a:rPr>
              <a:t>Learns vector representation of words (embeddings) from the vocabulary</a:t>
            </a:r>
            <a:endParaRPr sz="1400">
              <a:solidFill>
                <a:schemeClr val="dk2"/>
              </a:solidFill>
              <a:latin typeface="Exo"/>
              <a:ea typeface="Exo"/>
              <a:cs typeface="Exo"/>
              <a:sym typeface="Exo"/>
            </a:endParaRPr>
          </a:p>
          <a:p>
            <a:pPr indent="-317500" lvl="0" marL="457200" rtl="0" algn="just">
              <a:spcBef>
                <a:spcPts val="0"/>
              </a:spcBef>
              <a:spcAft>
                <a:spcPts val="0"/>
              </a:spcAft>
              <a:buClr>
                <a:schemeClr val="dk2"/>
              </a:buClr>
              <a:buSzPts val="1400"/>
              <a:buFont typeface="Exo"/>
              <a:buChar char="●"/>
            </a:pPr>
            <a:r>
              <a:rPr lang="en" sz="1400">
                <a:solidFill>
                  <a:schemeClr val="dk2"/>
                </a:solidFill>
                <a:latin typeface="Exo"/>
                <a:ea typeface="Exo"/>
                <a:cs typeface="Exo"/>
                <a:sym typeface="Exo"/>
              </a:rPr>
              <a:t>The same neighboring words tend to be semantically similar and this is the basic block of w2v</a:t>
            </a:r>
            <a:endParaRPr sz="1400">
              <a:solidFill>
                <a:schemeClr val="dk2"/>
              </a:solidFill>
              <a:latin typeface="Exo"/>
              <a:ea typeface="Exo"/>
              <a:cs typeface="Exo"/>
              <a:sym typeface="Exo"/>
            </a:endParaRPr>
          </a:p>
          <a:p>
            <a:pPr indent="-317500" lvl="0" marL="457200" rtl="0" algn="just">
              <a:spcBef>
                <a:spcPts val="0"/>
              </a:spcBef>
              <a:spcAft>
                <a:spcPts val="0"/>
              </a:spcAft>
              <a:buClr>
                <a:schemeClr val="dk2"/>
              </a:buClr>
              <a:buSzPts val="1400"/>
              <a:buFont typeface="Exo"/>
              <a:buChar char="●"/>
            </a:pPr>
            <a:r>
              <a:rPr lang="en" sz="1400">
                <a:solidFill>
                  <a:schemeClr val="dk2"/>
                </a:solidFill>
                <a:latin typeface="Exo"/>
                <a:ea typeface="Exo"/>
                <a:cs typeface="Exo"/>
                <a:sym typeface="Exo"/>
              </a:rPr>
              <a:t>Once trained, the model is able to detect similarity within words and can be used to measure the cosine similarity between distinct words</a:t>
            </a:r>
            <a:endParaRPr sz="1400">
              <a:solidFill>
                <a:schemeClr val="dk2"/>
              </a:solidFill>
              <a:latin typeface="Exo"/>
              <a:ea typeface="Exo"/>
              <a:cs typeface="Exo"/>
              <a:sym typeface="Exo"/>
            </a:endParaRPr>
          </a:p>
          <a:p>
            <a:pPr indent="-317500" lvl="0" marL="457200" rtl="0" algn="just">
              <a:spcBef>
                <a:spcPts val="0"/>
              </a:spcBef>
              <a:spcAft>
                <a:spcPts val="0"/>
              </a:spcAft>
              <a:buClr>
                <a:schemeClr val="dk2"/>
              </a:buClr>
              <a:buSzPts val="1400"/>
              <a:buFont typeface="Exo"/>
              <a:buChar char="●"/>
            </a:pPr>
            <a:r>
              <a:rPr lang="en" sz="1400">
                <a:solidFill>
                  <a:schemeClr val="dk2"/>
                </a:solidFill>
                <a:latin typeface="Exo"/>
                <a:ea typeface="Exo"/>
                <a:cs typeface="Exo"/>
                <a:sym typeface="Exo"/>
              </a:rPr>
              <a:t>the model then selects a sentence from the context that has the highest embedding similarity with the input question, and outputs it as the answer</a:t>
            </a:r>
            <a:endParaRPr sz="1400">
              <a:solidFill>
                <a:schemeClr val="dk2"/>
              </a:solidFill>
              <a:latin typeface="Exo"/>
              <a:ea typeface="Exo"/>
              <a:cs typeface="Exo"/>
              <a:sym typeface="Exo"/>
            </a:endParaRPr>
          </a:p>
        </p:txBody>
      </p:sp>
      <p:pic>
        <p:nvPicPr>
          <p:cNvPr id="155" name="Google Shape;155;p22"/>
          <p:cNvPicPr preferRelativeResize="0"/>
          <p:nvPr/>
        </p:nvPicPr>
        <p:blipFill>
          <a:blip r:embed="rId3">
            <a:alphaModFix/>
          </a:blip>
          <a:stretch>
            <a:fillRect/>
          </a:stretch>
        </p:blipFill>
        <p:spPr>
          <a:xfrm>
            <a:off x="4683900" y="123475"/>
            <a:ext cx="4395677" cy="1687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SIF</a:t>
            </a:r>
            <a:endParaRPr/>
          </a:p>
        </p:txBody>
      </p:sp>
      <p:sp>
        <p:nvSpPr>
          <p:cNvPr id="161" name="Google Shape;161;p23"/>
          <p:cNvSpPr txBox="1"/>
          <p:nvPr>
            <p:ph idx="2" type="body"/>
          </p:nvPr>
        </p:nvSpPr>
        <p:spPr>
          <a:xfrm>
            <a:off x="4796575" y="2033100"/>
            <a:ext cx="4145100" cy="2656800"/>
          </a:xfrm>
          <a:prstGeom prst="rect">
            <a:avLst/>
          </a:prstGeom>
        </p:spPr>
        <p:txBody>
          <a:bodyPr anchorCtr="0" anchor="t" bIns="91425" lIns="91425" spcFirstLastPara="1" rIns="91425" wrap="square" tIns="91425">
            <a:noAutofit/>
          </a:bodyPr>
          <a:lstStyle/>
          <a:p>
            <a:pPr indent="-317500" lvl="0" marL="457200" marR="0" rtl="0" algn="just">
              <a:lnSpc>
                <a:spcPct val="105000"/>
              </a:lnSpc>
              <a:spcBef>
                <a:spcPts val="0"/>
              </a:spcBef>
              <a:spcAft>
                <a:spcPts val="0"/>
              </a:spcAft>
              <a:buClr>
                <a:schemeClr val="dk2"/>
              </a:buClr>
              <a:buSzPts val="1400"/>
              <a:buFont typeface="Exo"/>
              <a:buChar char="●"/>
            </a:pPr>
            <a:r>
              <a:rPr lang="en" sz="1400">
                <a:solidFill>
                  <a:schemeClr val="dk2"/>
                </a:solidFill>
                <a:latin typeface="Exo"/>
                <a:ea typeface="Exo"/>
                <a:cs typeface="Exo"/>
                <a:sym typeface="Exo"/>
              </a:rPr>
              <a:t>A simple unsupervised statistical method for computing sentence embeddings using a simple weighted average of word vectors</a:t>
            </a:r>
            <a:endParaRPr sz="1400">
              <a:solidFill>
                <a:schemeClr val="dk2"/>
              </a:solidFill>
              <a:latin typeface="Exo"/>
              <a:ea typeface="Exo"/>
              <a:cs typeface="Exo"/>
              <a:sym typeface="Exo"/>
            </a:endParaRPr>
          </a:p>
          <a:p>
            <a:pPr indent="0" lvl="0" marL="457200" marR="0" rtl="0" algn="just">
              <a:lnSpc>
                <a:spcPct val="105000"/>
              </a:lnSpc>
              <a:spcBef>
                <a:spcPts val="0"/>
              </a:spcBef>
              <a:spcAft>
                <a:spcPts val="0"/>
              </a:spcAft>
              <a:buNone/>
            </a:pPr>
            <a:r>
              <a:t/>
            </a:r>
            <a:endParaRPr sz="1400">
              <a:solidFill>
                <a:schemeClr val="dk2"/>
              </a:solidFill>
              <a:latin typeface="Exo"/>
              <a:ea typeface="Exo"/>
              <a:cs typeface="Exo"/>
              <a:sym typeface="Exo"/>
            </a:endParaRPr>
          </a:p>
          <a:p>
            <a:pPr indent="-317500" lvl="0" marL="457200" marR="0" rtl="0" algn="just">
              <a:lnSpc>
                <a:spcPct val="105000"/>
              </a:lnSpc>
              <a:spcBef>
                <a:spcPts val="0"/>
              </a:spcBef>
              <a:spcAft>
                <a:spcPts val="0"/>
              </a:spcAft>
              <a:buClr>
                <a:schemeClr val="dk2"/>
              </a:buClr>
              <a:buSzPts val="1400"/>
              <a:buFont typeface="Exo"/>
              <a:buChar char="●"/>
            </a:pPr>
            <a:r>
              <a:rPr lang="en" sz="1400">
                <a:solidFill>
                  <a:schemeClr val="dk2"/>
                </a:solidFill>
                <a:latin typeface="Exo"/>
                <a:ea typeface="Exo"/>
                <a:cs typeface="Exo"/>
                <a:sym typeface="Exo"/>
              </a:rPr>
              <a:t>Sentence embeddings embed an entire sentence into a vector space</a:t>
            </a:r>
            <a:endParaRPr sz="1400">
              <a:solidFill>
                <a:schemeClr val="dk2"/>
              </a:solidFill>
              <a:latin typeface="Exo"/>
              <a:ea typeface="Exo"/>
              <a:cs typeface="Exo"/>
              <a:sym typeface="Exo"/>
            </a:endParaRPr>
          </a:p>
          <a:p>
            <a:pPr indent="0" lvl="0" marL="457200" marR="0" rtl="0" algn="just">
              <a:lnSpc>
                <a:spcPct val="105000"/>
              </a:lnSpc>
              <a:spcBef>
                <a:spcPts val="0"/>
              </a:spcBef>
              <a:spcAft>
                <a:spcPts val="0"/>
              </a:spcAft>
              <a:buNone/>
            </a:pPr>
            <a:r>
              <a:t/>
            </a:r>
            <a:endParaRPr sz="1400">
              <a:solidFill>
                <a:schemeClr val="dk2"/>
              </a:solidFill>
              <a:latin typeface="Exo"/>
              <a:ea typeface="Exo"/>
              <a:cs typeface="Exo"/>
              <a:sym typeface="Exo"/>
            </a:endParaRPr>
          </a:p>
          <a:p>
            <a:pPr indent="-317500" lvl="0" marL="457200" marR="0" rtl="0" algn="just">
              <a:lnSpc>
                <a:spcPct val="105000"/>
              </a:lnSpc>
              <a:spcBef>
                <a:spcPts val="0"/>
              </a:spcBef>
              <a:spcAft>
                <a:spcPts val="0"/>
              </a:spcAft>
              <a:buClr>
                <a:schemeClr val="dk2"/>
              </a:buClr>
              <a:buSzPts val="1400"/>
              <a:buFont typeface="Exo"/>
              <a:buChar char="●"/>
            </a:pPr>
            <a:r>
              <a:rPr lang="en" sz="1400">
                <a:solidFill>
                  <a:schemeClr val="dk2"/>
                </a:solidFill>
                <a:latin typeface="Exo"/>
                <a:ea typeface="Exo"/>
                <a:cs typeface="Exo"/>
                <a:sym typeface="Exo"/>
              </a:rPr>
              <a:t>Based on the embeddings for the input question and each sentence in the context, we can compare the embeddings of the question and each sentence in the answer using the cosine similarity method</a:t>
            </a:r>
            <a:endParaRPr>
              <a:solidFill>
                <a:schemeClr val="dk2"/>
              </a:solidFill>
              <a:latin typeface="Exo"/>
              <a:ea typeface="Exo"/>
              <a:cs typeface="Exo"/>
              <a:sym typeface="Exo"/>
            </a:endParaRPr>
          </a:p>
        </p:txBody>
      </p:sp>
      <p:pic>
        <p:nvPicPr>
          <p:cNvPr id="162" name="Google Shape;162;p23"/>
          <p:cNvPicPr preferRelativeResize="0"/>
          <p:nvPr/>
        </p:nvPicPr>
        <p:blipFill>
          <a:blip r:embed="rId3">
            <a:alphaModFix/>
          </a:blip>
          <a:stretch>
            <a:fillRect/>
          </a:stretch>
        </p:blipFill>
        <p:spPr>
          <a:xfrm>
            <a:off x="4913525" y="112000"/>
            <a:ext cx="4028149" cy="2017700"/>
          </a:xfrm>
          <a:prstGeom prst="rect">
            <a:avLst/>
          </a:prstGeom>
          <a:noFill/>
          <a:ln>
            <a:noFill/>
          </a:ln>
        </p:spPr>
      </p:pic>
      <p:sp>
        <p:nvSpPr>
          <p:cNvPr id="163" name="Google Shape;163;p23"/>
          <p:cNvSpPr txBox="1"/>
          <p:nvPr/>
        </p:nvSpPr>
        <p:spPr>
          <a:xfrm>
            <a:off x="0" y="3756225"/>
            <a:ext cx="4572000" cy="3603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95000"/>
              </a:lnSpc>
              <a:spcBef>
                <a:spcPts val="0"/>
              </a:spcBef>
              <a:spcAft>
                <a:spcPts val="1000"/>
              </a:spcAft>
              <a:buNone/>
            </a:pPr>
            <a:r>
              <a:rPr b="1" lang="en" sz="1200">
                <a:solidFill>
                  <a:schemeClr val="dk1"/>
                </a:solidFill>
                <a:latin typeface="Exo"/>
                <a:ea typeface="Exo"/>
                <a:cs typeface="Exo"/>
                <a:sym typeface="Exo"/>
              </a:rPr>
              <a:t>Smooth Inverse Frequency</a:t>
            </a:r>
            <a:endParaRPr sz="11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